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ltonbe\Documents\My%20documents\MSU\Workshops%20&amp;%20Conferences\WAS\Aquaculture%20&amp;%20fisheries%20production%20&amp;%20trade_17-9-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ltonbe\Documents\MSU\Nature%20paper\GFS\Bangladesh%20Fish%20Retail%20Price.xls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Docs\Myanmar\AquaAgri\Analysis\AquaLEWIE_github\GAMS\AQ_LEWIE_AutoOut_usedForDraft3e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39037972910777"/>
          <c:y val="6.7462770986461432E-2"/>
          <c:w val="0.77044093216393594"/>
          <c:h val="0.790991546685355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'1d.Chart data'!$B$1</c:f>
              <c:strCache>
                <c:ptCount val="1"/>
                <c:pt idx="0">
                  <c:v>Export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'1d.Chart data'!$A$2:$A$23</c:f>
              <c:strCache>
                <c:ptCount val="21"/>
                <c:pt idx="0">
                  <c:v>Total</c:v>
                </c:pt>
                <c:pt idx="2">
                  <c:v>Thailand</c:v>
                </c:pt>
                <c:pt idx="4">
                  <c:v>Vietnam</c:v>
                </c:pt>
                <c:pt idx="6">
                  <c:v>Indonesia</c:v>
                </c:pt>
                <c:pt idx="8">
                  <c:v>China</c:v>
                </c:pt>
                <c:pt idx="10">
                  <c:v>India</c:v>
                </c:pt>
                <c:pt idx="12">
                  <c:v>Myanmar</c:v>
                </c:pt>
                <c:pt idx="14">
                  <c:v>Bangladesh </c:v>
                </c:pt>
                <c:pt idx="16">
                  <c:v>Philippines</c:v>
                </c:pt>
                <c:pt idx="18">
                  <c:v>Brazil</c:v>
                </c:pt>
                <c:pt idx="20">
                  <c:v>Egypt</c:v>
                </c:pt>
              </c:strCache>
            </c:strRef>
          </c:cat>
          <c:val>
            <c:numRef>
              <c:f>'1d.Chart data'!$B$2:$B$23</c:f>
              <c:numCache>
                <c:formatCode>General</c:formatCode>
                <c:ptCount val="22"/>
                <c:pt idx="0" formatCode="0">
                  <c:v>11.355830612453641</c:v>
                </c:pt>
                <c:pt idx="2" formatCode="0">
                  <c:v>77.866839267559001</c:v>
                </c:pt>
                <c:pt idx="4" formatCode="0">
                  <c:v>59.101087349337654</c:v>
                </c:pt>
                <c:pt idx="6" formatCode="0">
                  <c:v>8.5119726987403421</c:v>
                </c:pt>
                <c:pt idx="8" formatCode="0">
                  <c:v>7.5567709268467942</c:v>
                </c:pt>
                <c:pt idx="10" formatCode="0">
                  <c:v>5.2569849091041512</c:v>
                </c:pt>
                <c:pt idx="12" formatCode="0">
                  <c:v>4.4824407779440438</c:v>
                </c:pt>
                <c:pt idx="14" formatCode="0">
                  <c:v>3.9687941250808225</c:v>
                </c:pt>
                <c:pt idx="16" formatCode="0">
                  <c:v>2.50062117771258</c:v>
                </c:pt>
                <c:pt idx="18" formatCode="0">
                  <c:v>0.68745081338350977</c:v>
                </c:pt>
                <c:pt idx="20" formatCode="0">
                  <c:v>0.60650456970880628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89-4880-A825-142989B4327B}"/>
            </c:ext>
          </c:extLst>
        </c:ser>
        <c:ser>
          <c:idx val="1"/>
          <c:order val="1"/>
          <c:tx>
            <c:strRef>
              <c:f>'1d.Chart data'!$C$1</c:f>
              <c:strCache>
                <c:ptCount val="1"/>
                <c:pt idx="0">
                  <c:v>Domestic consumption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'1d.Chart data'!$A$2:$A$23</c:f>
              <c:strCache>
                <c:ptCount val="21"/>
                <c:pt idx="0">
                  <c:v>Total</c:v>
                </c:pt>
                <c:pt idx="2">
                  <c:v>Thailand</c:v>
                </c:pt>
                <c:pt idx="4">
                  <c:v>Vietnam</c:v>
                </c:pt>
                <c:pt idx="6">
                  <c:v>Indonesia</c:v>
                </c:pt>
                <c:pt idx="8">
                  <c:v>China</c:v>
                </c:pt>
                <c:pt idx="10">
                  <c:v>India</c:v>
                </c:pt>
                <c:pt idx="12">
                  <c:v>Myanmar</c:v>
                </c:pt>
                <c:pt idx="14">
                  <c:v>Bangladesh </c:v>
                </c:pt>
                <c:pt idx="16">
                  <c:v>Philippines</c:v>
                </c:pt>
                <c:pt idx="18">
                  <c:v>Brazil</c:v>
                </c:pt>
                <c:pt idx="20">
                  <c:v>Egypt</c:v>
                </c:pt>
              </c:strCache>
            </c:strRef>
          </c:cat>
          <c:val>
            <c:numRef>
              <c:f>'1d.Chart data'!$C$2:$C$23</c:f>
              <c:numCache>
                <c:formatCode>General</c:formatCode>
                <c:ptCount val="22"/>
                <c:pt idx="0" formatCode="0">
                  <c:v>88.644169387546356</c:v>
                </c:pt>
                <c:pt idx="2" formatCode="0">
                  <c:v>22.133160732440999</c:v>
                </c:pt>
                <c:pt idx="4" formatCode="0">
                  <c:v>40.898912650662346</c:v>
                </c:pt>
                <c:pt idx="6" formatCode="0">
                  <c:v>91.488027301259663</c:v>
                </c:pt>
                <c:pt idx="8" formatCode="0">
                  <c:v>92.443229073153205</c:v>
                </c:pt>
                <c:pt idx="10" formatCode="0">
                  <c:v>94.743015090895852</c:v>
                </c:pt>
                <c:pt idx="12" formatCode="0">
                  <c:v>95.517559222055951</c:v>
                </c:pt>
                <c:pt idx="14" formatCode="0">
                  <c:v>96.031205874919181</c:v>
                </c:pt>
                <c:pt idx="16" formatCode="0">
                  <c:v>97.499378822287426</c:v>
                </c:pt>
                <c:pt idx="18" formatCode="0">
                  <c:v>99.312549186616494</c:v>
                </c:pt>
                <c:pt idx="20" formatCode="0">
                  <c:v>99.393495430291196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89-4880-A825-142989B432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424126304"/>
        <c:axId val="424124992"/>
      </c:barChart>
      <c:catAx>
        <c:axId val="424126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4124992"/>
        <c:crosses val="autoZero"/>
        <c:auto val="1"/>
        <c:lblAlgn val="ctr"/>
        <c:lblOffset val="100"/>
        <c:noMultiLvlLbl val="0"/>
      </c:catAx>
      <c:valAx>
        <c:axId val="424124992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4126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420089812164855"/>
          <c:y val="0.92294361274336989"/>
          <c:w val="0.7625686909882603"/>
          <c:h val="6.69511099398553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85342216838279"/>
          <c:y val="0.11649984523743949"/>
          <c:w val="0.8752365569688404"/>
          <c:h val="0.72016086681147762"/>
        </c:manualLayout>
      </c:layout>
      <c:lineChart>
        <c:grouping val="standard"/>
        <c:varyColors val="0"/>
        <c:ser>
          <c:idx val="0"/>
          <c:order val="0"/>
          <c:tx>
            <c:strRef>
              <c:f>Sheet2!$A$2</c:f>
              <c:strCache>
                <c:ptCount val="1"/>
                <c:pt idx="0">
                  <c:v>Mola</c:v>
                </c:pt>
              </c:strCache>
            </c:strRef>
          </c:tx>
          <c:spPr>
            <a:ln w="44450" cap="rnd">
              <a:solidFill>
                <a:schemeClr val="accent1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Sheet2!$B$1:$AQ$1</c:f>
              <c:strCache>
                <c:ptCount val="42"/>
                <c:pt idx="0">
                  <c:v>Jan 2012</c:v>
                </c:pt>
                <c:pt idx="1">
                  <c:v>Feb 2012</c:v>
                </c:pt>
                <c:pt idx="2">
                  <c:v>Mar 2012</c:v>
                </c:pt>
                <c:pt idx="3">
                  <c:v>April 2012</c:v>
                </c:pt>
                <c:pt idx="4">
                  <c:v>May 2012</c:v>
                </c:pt>
                <c:pt idx="5">
                  <c:v>Jun 2012</c:v>
                </c:pt>
                <c:pt idx="6">
                  <c:v>Jul 2012</c:v>
                </c:pt>
                <c:pt idx="7">
                  <c:v>Aug 2012</c:v>
                </c:pt>
                <c:pt idx="8">
                  <c:v>Sept 2012</c:v>
                </c:pt>
                <c:pt idx="9">
                  <c:v>Oct 2012</c:v>
                </c:pt>
                <c:pt idx="10">
                  <c:v>Nov 2012</c:v>
                </c:pt>
                <c:pt idx="11">
                  <c:v>Dec 2012</c:v>
                </c:pt>
                <c:pt idx="12">
                  <c:v>Jan 2013</c:v>
                </c:pt>
                <c:pt idx="13">
                  <c:v>Feb 2013</c:v>
                </c:pt>
                <c:pt idx="14">
                  <c:v>Mar 2013</c:v>
                </c:pt>
                <c:pt idx="15">
                  <c:v>April 2013</c:v>
                </c:pt>
                <c:pt idx="16">
                  <c:v>May 2013</c:v>
                </c:pt>
                <c:pt idx="17">
                  <c:v>Jun 2013</c:v>
                </c:pt>
                <c:pt idx="18">
                  <c:v>Jul 2013</c:v>
                </c:pt>
                <c:pt idx="19">
                  <c:v>Aug 2013</c:v>
                </c:pt>
                <c:pt idx="20">
                  <c:v>Sept 2013</c:v>
                </c:pt>
                <c:pt idx="21">
                  <c:v>Oct 2013</c:v>
                </c:pt>
                <c:pt idx="22">
                  <c:v>Nov 2013</c:v>
                </c:pt>
                <c:pt idx="23">
                  <c:v>Dec 2013</c:v>
                </c:pt>
                <c:pt idx="24">
                  <c:v>Jan 2014</c:v>
                </c:pt>
                <c:pt idx="25">
                  <c:v>Feb 2014</c:v>
                </c:pt>
                <c:pt idx="26">
                  <c:v>Mar 2014</c:v>
                </c:pt>
                <c:pt idx="27">
                  <c:v>April 2014</c:v>
                </c:pt>
                <c:pt idx="28">
                  <c:v>May 2014</c:v>
                </c:pt>
                <c:pt idx="29">
                  <c:v>Jun 2014</c:v>
                </c:pt>
                <c:pt idx="30">
                  <c:v>Jul 2014</c:v>
                </c:pt>
                <c:pt idx="31">
                  <c:v>Aug 2014</c:v>
                </c:pt>
                <c:pt idx="32">
                  <c:v>Sept 2014</c:v>
                </c:pt>
                <c:pt idx="33">
                  <c:v>Oct 2014</c:v>
                </c:pt>
                <c:pt idx="34">
                  <c:v>Nov 2014</c:v>
                </c:pt>
                <c:pt idx="35">
                  <c:v>Dec 2014</c:v>
                </c:pt>
                <c:pt idx="36">
                  <c:v>Jan 2015</c:v>
                </c:pt>
                <c:pt idx="37">
                  <c:v>Feb 2015</c:v>
                </c:pt>
                <c:pt idx="38">
                  <c:v>Mar 2015</c:v>
                </c:pt>
                <c:pt idx="39">
                  <c:v>April 2015</c:v>
                </c:pt>
                <c:pt idx="40">
                  <c:v>May 2015</c:v>
                </c:pt>
                <c:pt idx="41">
                  <c:v>Jun 2015</c:v>
                </c:pt>
              </c:strCache>
            </c:strRef>
          </c:cat>
          <c:val>
            <c:numRef>
              <c:f>Sheet2!$B$2:$AQ$2</c:f>
              <c:numCache>
                <c:formatCode>0</c:formatCode>
                <c:ptCount val="42"/>
                <c:pt idx="0">
                  <c:v>145.41095890410958</c:v>
                </c:pt>
                <c:pt idx="1">
                  <c:v>153.5164835164835</c:v>
                </c:pt>
                <c:pt idx="2">
                  <c:v>154.56521739130434</c:v>
                </c:pt>
                <c:pt idx="3">
                  <c:v>158.046875</c:v>
                </c:pt>
                <c:pt idx="4">
                  <c:v>197.01754385964912</c:v>
                </c:pt>
                <c:pt idx="5">
                  <c:v>194.39393939393941</c:v>
                </c:pt>
                <c:pt idx="6">
                  <c:v>212.68</c:v>
                </c:pt>
                <c:pt idx="7">
                  <c:v>202.16853932584269</c:v>
                </c:pt>
                <c:pt idx="8">
                  <c:v>197.08823529411765</c:v>
                </c:pt>
                <c:pt idx="9">
                  <c:v>185.42372881355934</c:v>
                </c:pt>
                <c:pt idx="10">
                  <c:v>201.41176470588235</c:v>
                </c:pt>
                <c:pt idx="11">
                  <c:v>178.61971830985917</c:v>
                </c:pt>
                <c:pt idx="12">
                  <c:v>187.0108695652174</c:v>
                </c:pt>
                <c:pt idx="13">
                  <c:v>189.05714285714285</c:v>
                </c:pt>
                <c:pt idx="14">
                  <c:v>207.40384615384616</c:v>
                </c:pt>
                <c:pt idx="15">
                  <c:v>206.81159420289856</c:v>
                </c:pt>
                <c:pt idx="16">
                  <c:v>265</c:v>
                </c:pt>
                <c:pt idx="17">
                  <c:v>319.80392156862746</c:v>
                </c:pt>
                <c:pt idx="18">
                  <c:v>294.82191780821915</c:v>
                </c:pt>
                <c:pt idx="19">
                  <c:v>257.13636363636363</c:v>
                </c:pt>
                <c:pt idx="20">
                  <c:v>224.86111111111111</c:v>
                </c:pt>
                <c:pt idx="21">
                  <c:v>224.32584269662922</c:v>
                </c:pt>
                <c:pt idx="22">
                  <c:v>219.52380952380952</c:v>
                </c:pt>
                <c:pt idx="23">
                  <c:v>219.64285714285714</c:v>
                </c:pt>
                <c:pt idx="24">
                  <c:v>232.20779220779221</c:v>
                </c:pt>
                <c:pt idx="25">
                  <c:v>225.86206896551724</c:v>
                </c:pt>
                <c:pt idx="26">
                  <c:v>225.91463414634146</c:v>
                </c:pt>
                <c:pt idx="27">
                  <c:v>226.44329896907217</c:v>
                </c:pt>
                <c:pt idx="28">
                  <c:v>243.42465753424656</c:v>
                </c:pt>
                <c:pt idx="29">
                  <c:v>302.06349206349205</c:v>
                </c:pt>
                <c:pt idx="30">
                  <c:v>288.23529411764707</c:v>
                </c:pt>
                <c:pt idx="31">
                  <c:v>257.79661016949154</c:v>
                </c:pt>
                <c:pt idx="32">
                  <c:v>240.40540540540542</c:v>
                </c:pt>
                <c:pt idx="33">
                  <c:v>216.89655172413794</c:v>
                </c:pt>
                <c:pt idx="34">
                  <c:v>202.35294117647058</c:v>
                </c:pt>
                <c:pt idx="35">
                  <c:v>218</c:v>
                </c:pt>
                <c:pt idx="36">
                  <c:v>218.30769230769232</c:v>
                </c:pt>
                <c:pt idx="37">
                  <c:v>220.15151515151516</c:v>
                </c:pt>
                <c:pt idx="38">
                  <c:v>231.26984126984127</c:v>
                </c:pt>
                <c:pt idx="39">
                  <c:v>261.93333333333334</c:v>
                </c:pt>
                <c:pt idx="40">
                  <c:v>263.33333333333331</c:v>
                </c:pt>
                <c:pt idx="41">
                  <c:v>275.78947368421052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951-4D93-9AE3-132E08EB6215}"/>
            </c:ext>
          </c:extLst>
        </c:ser>
        <c:ser>
          <c:idx val="1"/>
          <c:order val="1"/>
          <c:tx>
            <c:strRef>
              <c:f>Sheet2!$A$3</c:f>
              <c:strCache>
                <c:ptCount val="1"/>
                <c:pt idx="0">
                  <c:v>Rohu (1 kg)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Sheet2!$B$1:$AQ$1</c:f>
              <c:strCache>
                <c:ptCount val="42"/>
                <c:pt idx="0">
                  <c:v>Jan 2012</c:v>
                </c:pt>
                <c:pt idx="1">
                  <c:v>Feb 2012</c:v>
                </c:pt>
                <c:pt idx="2">
                  <c:v>Mar 2012</c:v>
                </c:pt>
                <c:pt idx="3">
                  <c:v>April 2012</c:v>
                </c:pt>
                <c:pt idx="4">
                  <c:v>May 2012</c:v>
                </c:pt>
                <c:pt idx="5">
                  <c:v>Jun 2012</c:v>
                </c:pt>
                <c:pt idx="6">
                  <c:v>Jul 2012</c:v>
                </c:pt>
                <c:pt idx="7">
                  <c:v>Aug 2012</c:v>
                </c:pt>
                <c:pt idx="8">
                  <c:v>Sept 2012</c:v>
                </c:pt>
                <c:pt idx="9">
                  <c:v>Oct 2012</c:v>
                </c:pt>
                <c:pt idx="10">
                  <c:v>Nov 2012</c:v>
                </c:pt>
                <c:pt idx="11">
                  <c:v>Dec 2012</c:v>
                </c:pt>
                <c:pt idx="12">
                  <c:v>Jan 2013</c:v>
                </c:pt>
                <c:pt idx="13">
                  <c:v>Feb 2013</c:v>
                </c:pt>
                <c:pt idx="14">
                  <c:v>Mar 2013</c:v>
                </c:pt>
                <c:pt idx="15">
                  <c:v>April 2013</c:v>
                </c:pt>
                <c:pt idx="16">
                  <c:v>May 2013</c:v>
                </c:pt>
                <c:pt idx="17">
                  <c:v>Jun 2013</c:v>
                </c:pt>
                <c:pt idx="18">
                  <c:v>Jul 2013</c:v>
                </c:pt>
                <c:pt idx="19">
                  <c:v>Aug 2013</c:v>
                </c:pt>
                <c:pt idx="20">
                  <c:v>Sept 2013</c:v>
                </c:pt>
                <c:pt idx="21">
                  <c:v>Oct 2013</c:v>
                </c:pt>
                <c:pt idx="22">
                  <c:v>Nov 2013</c:v>
                </c:pt>
                <c:pt idx="23">
                  <c:v>Dec 2013</c:v>
                </c:pt>
                <c:pt idx="24">
                  <c:v>Jan 2014</c:v>
                </c:pt>
                <c:pt idx="25">
                  <c:v>Feb 2014</c:v>
                </c:pt>
                <c:pt idx="26">
                  <c:v>Mar 2014</c:v>
                </c:pt>
                <c:pt idx="27">
                  <c:v>April 2014</c:v>
                </c:pt>
                <c:pt idx="28">
                  <c:v>May 2014</c:v>
                </c:pt>
                <c:pt idx="29">
                  <c:v>Jun 2014</c:v>
                </c:pt>
                <c:pt idx="30">
                  <c:v>Jul 2014</c:v>
                </c:pt>
                <c:pt idx="31">
                  <c:v>Aug 2014</c:v>
                </c:pt>
                <c:pt idx="32">
                  <c:v>Sept 2014</c:v>
                </c:pt>
                <c:pt idx="33">
                  <c:v>Oct 2014</c:v>
                </c:pt>
                <c:pt idx="34">
                  <c:v>Nov 2014</c:v>
                </c:pt>
                <c:pt idx="35">
                  <c:v>Dec 2014</c:v>
                </c:pt>
                <c:pt idx="36">
                  <c:v>Jan 2015</c:v>
                </c:pt>
                <c:pt idx="37">
                  <c:v>Feb 2015</c:v>
                </c:pt>
                <c:pt idx="38">
                  <c:v>Mar 2015</c:v>
                </c:pt>
                <c:pt idx="39">
                  <c:v>April 2015</c:v>
                </c:pt>
                <c:pt idx="40">
                  <c:v>May 2015</c:v>
                </c:pt>
                <c:pt idx="41">
                  <c:v>Jun 2015</c:v>
                </c:pt>
              </c:strCache>
            </c:strRef>
          </c:cat>
          <c:val>
            <c:numRef>
              <c:f>Sheet2!$B$3:$AQ$3</c:f>
              <c:numCache>
                <c:formatCode>0</c:formatCode>
                <c:ptCount val="42"/>
                <c:pt idx="0">
                  <c:v>178.57894736842104</c:v>
                </c:pt>
                <c:pt idx="1">
                  <c:v>185.29464285714286</c:v>
                </c:pt>
                <c:pt idx="2">
                  <c:v>186.29213483146069</c:v>
                </c:pt>
                <c:pt idx="3">
                  <c:v>190.37234042553192</c:v>
                </c:pt>
                <c:pt idx="4">
                  <c:v>201.6046511627907</c:v>
                </c:pt>
                <c:pt idx="5">
                  <c:v>206.27272727272728</c:v>
                </c:pt>
                <c:pt idx="6">
                  <c:v>219.41758241758242</c:v>
                </c:pt>
                <c:pt idx="7">
                  <c:v>211.92173913043479</c:v>
                </c:pt>
                <c:pt idx="8">
                  <c:v>201.75</c:v>
                </c:pt>
                <c:pt idx="9">
                  <c:v>195.96842105263158</c:v>
                </c:pt>
                <c:pt idx="10">
                  <c:v>196.90721649484536</c:v>
                </c:pt>
                <c:pt idx="11">
                  <c:v>196.92307692307693</c:v>
                </c:pt>
                <c:pt idx="12">
                  <c:v>196.16071428571428</c:v>
                </c:pt>
                <c:pt idx="13">
                  <c:v>215.69565217391303</c:v>
                </c:pt>
                <c:pt idx="14">
                  <c:v>222.07142857142858</c:v>
                </c:pt>
                <c:pt idx="15">
                  <c:v>240.67368421052632</c:v>
                </c:pt>
                <c:pt idx="16">
                  <c:v>247.05</c:v>
                </c:pt>
                <c:pt idx="17">
                  <c:v>248.64130434782609</c:v>
                </c:pt>
                <c:pt idx="18">
                  <c:v>252.93103448275863</c:v>
                </c:pt>
                <c:pt idx="19">
                  <c:v>240.9375</c:v>
                </c:pt>
                <c:pt idx="20">
                  <c:v>226.63157894736841</c:v>
                </c:pt>
                <c:pt idx="21">
                  <c:v>221.33620689655172</c:v>
                </c:pt>
                <c:pt idx="22">
                  <c:v>223.17708333333334</c:v>
                </c:pt>
                <c:pt idx="23">
                  <c:v>211.49484536082474</c:v>
                </c:pt>
                <c:pt idx="24">
                  <c:v>210.08</c:v>
                </c:pt>
                <c:pt idx="25">
                  <c:v>215.85</c:v>
                </c:pt>
                <c:pt idx="26">
                  <c:v>216.25</c:v>
                </c:pt>
                <c:pt idx="27">
                  <c:v>219.32</c:v>
                </c:pt>
                <c:pt idx="28">
                  <c:v>211.73469387755102</c:v>
                </c:pt>
                <c:pt idx="29">
                  <c:v>237.84210526315789</c:v>
                </c:pt>
                <c:pt idx="30">
                  <c:v>248.41666666666666</c:v>
                </c:pt>
                <c:pt idx="31">
                  <c:v>240.73684210526315</c:v>
                </c:pt>
                <c:pt idx="32">
                  <c:v>227.8125</c:v>
                </c:pt>
                <c:pt idx="33">
                  <c:v>215.47008547008548</c:v>
                </c:pt>
                <c:pt idx="34">
                  <c:v>210.97872340425531</c:v>
                </c:pt>
                <c:pt idx="35">
                  <c:v>210.29166666666666</c:v>
                </c:pt>
                <c:pt idx="36">
                  <c:v>210.33684210526314</c:v>
                </c:pt>
                <c:pt idx="37">
                  <c:v>213.9795918367347</c:v>
                </c:pt>
                <c:pt idx="38">
                  <c:v>219.6875</c:v>
                </c:pt>
                <c:pt idx="39">
                  <c:v>232.56198347107437</c:v>
                </c:pt>
                <c:pt idx="40">
                  <c:v>234.73958333333334</c:v>
                </c:pt>
                <c:pt idx="41">
                  <c:v>227.4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951-4D93-9AE3-132E08EB6215}"/>
            </c:ext>
          </c:extLst>
        </c:ser>
        <c:ser>
          <c:idx val="2"/>
          <c:order val="2"/>
          <c:tx>
            <c:strRef>
              <c:f>Sheet2!$A$4</c:f>
              <c:strCache>
                <c:ptCount val="1"/>
                <c:pt idx="0">
                  <c:v>Puti</c:v>
                </c:pt>
              </c:strCache>
            </c:strRef>
          </c:tx>
          <c:spPr>
            <a:ln w="44450" cap="rnd">
              <a:solidFill>
                <a:schemeClr val="accent3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Sheet2!$B$1:$AQ$1</c:f>
              <c:strCache>
                <c:ptCount val="42"/>
                <c:pt idx="0">
                  <c:v>Jan 2012</c:v>
                </c:pt>
                <c:pt idx="1">
                  <c:v>Feb 2012</c:v>
                </c:pt>
                <c:pt idx="2">
                  <c:v>Mar 2012</c:v>
                </c:pt>
                <c:pt idx="3">
                  <c:v>April 2012</c:v>
                </c:pt>
                <c:pt idx="4">
                  <c:v>May 2012</c:v>
                </c:pt>
                <c:pt idx="5">
                  <c:v>Jun 2012</c:v>
                </c:pt>
                <c:pt idx="6">
                  <c:v>Jul 2012</c:v>
                </c:pt>
                <c:pt idx="7">
                  <c:v>Aug 2012</c:v>
                </c:pt>
                <c:pt idx="8">
                  <c:v>Sept 2012</c:v>
                </c:pt>
                <c:pt idx="9">
                  <c:v>Oct 2012</c:v>
                </c:pt>
                <c:pt idx="10">
                  <c:v>Nov 2012</c:v>
                </c:pt>
                <c:pt idx="11">
                  <c:v>Dec 2012</c:v>
                </c:pt>
                <c:pt idx="12">
                  <c:v>Jan 2013</c:v>
                </c:pt>
                <c:pt idx="13">
                  <c:v>Feb 2013</c:v>
                </c:pt>
                <c:pt idx="14">
                  <c:v>Mar 2013</c:v>
                </c:pt>
                <c:pt idx="15">
                  <c:v>April 2013</c:v>
                </c:pt>
                <c:pt idx="16">
                  <c:v>May 2013</c:v>
                </c:pt>
                <c:pt idx="17">
                  <c:v>Jun 2013</c:v>
                </c:pt>
                <c:pt idx="18">
                  <c:v>Jul 2013</c:v>
                </c:pt>
                <c:pt idx="19">
                  <c:v>Aug 2013</c:v>
                </c:pt>
                <c:pt idx="20">
                  <c:v>Sept 2013</c:v>
                </c:pt>
                <c:pt idx="21">
                  <c:v>Oct 2013</c:v>
                </c:pt>
                <c:pt idx="22">
                  <c:v>Nov 2013</c:v>
                </c:pt>
                <c:pt idx="23">
                  <c:v>Dec 2013</c:v>
                </c:pt>
                <c:pt idx="24">
                  <c:v>Jan 2014</c:v>
                </c:pt>
                <c:pt idx="25">
                  <c:v>Feb 2014</c:v>
                </c:pt>
                <c:pt idx="26">
                  <c:v>Mar 2014</c:v>
                </c:pt>
                <c:pt idx="27">
                  <c:v>April 2014</c:v>
                </c:pt>
                <c:pt idx="28">
                  <c:v>May 2014</c:v>
                </c:pt>
                <c:pt idx="29">
                  <c:v>Jun 2014</c:v>
                </c:pt>
                <c:pt idx="30">
                  <c:v>Jul 2014</c:v>
                </c:pt>
                <c:pt idx="31">
                  <c:v>Aug 2014</c:v>
                </c:pt>
                <c:pt idx="32">
                  <c:v>Sept 2014</c:v>
                </c:pt>
                <c:pt idx="33">
                  <c:v>Oct 2014</c:v>
                </c:pt>
                <c:pt idx="34">
                  <c:v>Nov 2014</c:v>
                </c:pt>
                <c:pt idx="35">
                  <c:v>Dec 2014</c:v>
                </c:pt>
                <c:pt idx="36">
                  <c:v>Jan 2015</c:v>
                </c:pt>
                <c:pt idx="37">
                  <c:v>Feb 2015</c:v>
                </c:pt>
                <c:pt idx="38">
                  <c:v>Mar 2015</c:v>
                </c:pt>
                <c:pt idx="39">
                  <c:v>April 2015</c:v>
                </c:pt>
                <c:pt idx="40">
                  <c:v>May 2015</c:v>
                </c:pt>
                <c:pt idx="41">
                  <c:v>Jun 2015</c:v>
                </c:pt>
              </c:strCache>
            </c:strRef>
          </c:cat>
          <c:val>
            <c:numRef>
              <c:f>Sheet2!$B$4:$AQ$4</c:f>
              <c:numCache>
                <c:formatCode>0</c:formatCode>
                <c:ptCount val="42"/>
                <c:pt idx="0">
                  <c:v>100.35294117647059</c:v>
                </c:pt>
                <c:pt idx="1">
                  <c:v>100.94339622641509</c:v>
                </c:pt>
                <c:pt idx="2">
                  <c:v>97.76543209876543</c:v>
                </c:pt>
                <c:pt idx="3">
                  <c:v>113.47560975609755</c:v>
                </c:pt>
                <c:pt idx="4">
                  <c:v>127.14285714285714</c:v>
                </c:pt>
                <c:pt idx="5">
                  <c:v>143.22033898305085</c:v>
                </c:pt>
                <c:pt idx="6">
                  <c:v>142.2560975609756</c:v>
                </c:pt>
                <c:pt idx="7">
                  <c:v>135.28282828282829</c:v>
                </c:pt>
                <c:pt idx="8">
                  <c:v>131.26506024096386</c:v>
                </c:pt>
                <c:pt idx="9">
                  <c:v>120.22222222222223</c:v>
                </c:pt>
                <c:pt idx="10">
                  <c:v>127.25531914893617</c:v>
                </c:pt>
                <c:pt idx="11">
                  <c:v>129.31395348837211</c:v>
                </c:pt>
                <c:pt idx="12">
                  <c:v>123.05263157894737</c:v>
                </c:pt>
                <c:pt idx="13">
                  <c:v>139.31325301204819</c:v>
                </c:pt>
                <c:pt idx="14">
                  <c:v>139.40625</c:v>
                </c:pt>
                <c:pt idx="15">
                  <c:v>146.98795180722891</c:v>
                </c:pt>
                <c:pt idx="16">
                  <c:v>160.77777777777777</c:v>
                </c:pt>
                <c:pt idx="17">
                  <c:v>184.16666666666666</c:v>
                </c:pt>
                <c:pt idx="18">
                  <c:v>205.9493670886076</c:v>
                </c:pt>
                <c:pt idx="19">
                  <c:v>171.08333333333334</c:v>
                </c:pt>
                <c:pt idx="20">
                  <c:v>156</c:v>
                </c:pt>
                <c:pt idx="21">
                  <c:v>160.96774193548387</c:v>
                </c:pt>
                <c:pt idx="22">
                  <c:v>147.27272727272728</c:v>
                </c:pt>
                <c:pt idx="23">
                  <c:v>152.46376811594203</c:v>
                </c:pt>
                <c:pt idx="24">
                  <c:v>148.29113924050634</c:v>
                </c:pt>
                <c:pt idx="25">
                  <c:v>161.78082191780823</c:v>
                </c:pt>
                <c:pt idx="26">
                  <c:v>164.125</c:v>
                </c:pt>
                <c:pt idx="27">
                  <c:v>167.39583333333334</c:v>
                </c:pt>
                <c:pt idx="28">
                  <c:v>170.92307692307693</c:v>
                </c:pt>
                <c:pt idx="29">
                  <c:v>194.91666666666666</c:v>
                </c:pt>
                <c:pt idx="30">
                  <c:v>187.86666666666667</c:v>
                </c:pt>
                <c:pt idx="31">
                  <c:v>174.55882352941177</c:v>
                </c:pt>
                <c:pt idx="32">
                  <c:v>170</c:v>
                </c:pt>
                <c:pt idx="33">
                  <c:v>154.14772727272728</c:v>
                </c:pt>
                <c:pt idx="34">
                  <c:v>141.05633802816902</c:v>
                </c:pt>
                <c:pt idx="35">
                  <c:v>140.88541666666666</c:v>
                </c:pt>
                <c:pt idx="36">
                  <c:v>134.02564102564102</c:v>
                </c:pt>
                <c:pt idx="37">
                  <c:v>142.9375</c:v>
                </c:pt>
                <c:pt idx="38">
                  <c:v>161.15384615384616</c:v>
                </c:pt>
                <c:pt idx="39">
                  <c:v>163.69565217391303</c:v>
                </c:pt>
                <c:pt idx="40">
                  <c:v>182.08333333333334</c:v>
                </c:pt>
                <c:pt idx="41">
                  <c:v>180.47945205479451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951-4D93-9AE3-132E08EB6215}"/>
            </c:ext>
          </c:extLst>
        </c:ser>
        <c:ser>
          <c:idx val="3"/>
          <c:order val="3"/>
          <c:tx>
            <c:strRef>
              <c:f>Sheet2!$A$5</c:f>
              <c:strCache>
                <c:ptCount val="1"/>
                <c:pt idx="0">
                  <c:v>Nile Tilapia (250 g)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Sheet2!$B$1:$AQ$1</c:f>
              <c:strCache>
                <c:ptCount val="42"/>
                <c:pt idx="0">
                  <c:v>Jan 2012</c:v>
                </c:pt>
                <c:pt idx="1">
                  <c:v>Feb 2012</c:v>
                </c:pt>
                <c:pt idx="2">
                  <c:v>Mar 2012</c:v>
                </c:pt>
                <c:pt idx="3">
                  <c:v>April 2012</c:v>
                </c:pt>
                <c:pt idx="4">
                  <c:v>May 2012</c:v>
                </c:pt>
                <c:pt idx="5">
                  <c:v>Jun 2012</c:v>
                </c:pt>
                <c:pt idx="6">
                  <c:v>Jul 2012</c:v>
                </c:pt>
                <c:pt idx="7">
                  <c:v>Aug 2012</c:v>
                </c:pt>
                <c:pt idx="8">
                  <c:v>Sept 2012</c:v>
                </c:pt>
                <c:pt idx="9">
                  <c:v>Oct 2012</c:v>
                </c:pt>
                <c:pt idx="10">
                  <c:v>Nov 2012</c:v>
                </c:pt>
                <c:pt idx="11">
                  <c:v>Dec 2012</c:v>
                </c:pt>
                <c:pt idx="12">
                  <c:v>Jan 2013</c:v>
                </c:pt>
                <c:pt idx="13">
                  <c:v>Feb 2013</c:v>
                </c:pt>
                <c:pt idx="14">
                  <c:v>Mar 2013</c:v>
                </c:pt>
                <c:pt idx="15">
                  <c:v>April 2013</c:v>
                </c:pt>
                <c:pt idx="16">
                  <c:v>May 2013</c:v>
                </c:pt>
                <c:pt idx="17">
                  <c:v>Jun 2013</c:v>
                </c:pt>
                <c:pt idx="18">
                  <c:v>Jul 2013</c:v>
                </c:pt>
                <c:pt idx="19">
                  <c:v>Aug 2013</c:v>
                </c:pt>
                <c:pt idx="20">
                  <c:v>Sept 2013</c:v>
                </c:pt>
                <c:pt idx="21">
                  <c:v>Oct 2013</c:v>
                </c:pt>
                <c:pt idx="22">
                  <c:v>Nov 2013</c:v>
                </c:pt>
                <c:pt idx="23">
                  <c:v>Dec 2013</c:v>
                </c:pt>
                <c:pt idx="24">
                  <c:v>Jan 2014</c:v>
                </c:pt>
                <c:pt idx="25">
                  <c:v>Feb 2014</c:v>
                </c:pt>
                <c:pt idx="26">
                  <c:v>Mar 2014</c:v>
                </c:pt>
                <c:pt idx="27">
                  <c:v>April 2014</c:v>
                </c:pt>
                <c:pt idx="28">
                  <c:v>May 2014</c:v>
                </c:pt>
                <c:pt idx="29">
                  <c:v>Jun 2014</c:v>
                </c:pt>
                <c:pt idx="30">
                  <c:v>Jul 2014</c:v>
                </c:pt>
                <c:pt idx="31">
                  <c:v>Aug 2014</c:v>
                </c:pt>
                <c:pt idx="32">
                  <c:v>Sept 2014</c:v>
                </c:pt>
                <c:pt idx="33">
                  <c:v>Oct 2014</c:v>
                </c:pt>
                <c:pt idx="34">
                  <c:v>Nov 2014</c:v>
                </c:pt>
                <c:pt idx="35">
                  <c:v>Dec 2014</c:v>
                </c:pt>
                <c:pt idx="36">
                  <c:v>Jan 2015</c:v>
                </c:pt>
                <c:pt idx="37">
                  <c:v>Feb 2015</c:v>
                </c:pt>
                <c:pt idx="38">
                  <c:v>Mar 2015</c:v>
                </c:pt>
                <c:pt idx="39">
                  <c:v>April 2015</c:v>
                </c:pt>
                <c:pt idx="40">
                  <c:v>May 2015</c:v>
                </c:pt>
                <c:pt idx="41">
                  <c:v>Jun 2015</c:v>
                </c:pt>
              </c:strCache>
            </c:strRef>
          </c:cat>
          <c:val>
            <c:numRef>
              <c:f>Sheet2!$B$5:$AQ$5</c:f>
              <c:numCache>
                <c:formatCode>0</c:formatCode>
                <c:ptCount val="42"/>
                <c:pt idx="0">
                  <c:v>102.3</c:v>
                </c:pt>
                <c:pt idx="1">
                  <c:v>107.81132075471699</c:v>
                </c:pt>
                <c:pt idx="2">
                  <c:v>114.1219512195122</c:v>
                </c:pt>
                <c:pt idx="3">
                  <c:v>115.87234042553192</c:v>
                </c:pt>
                <c:pt idx="4">
                  <c:v>118.75949367088607</c:v>
                </c:pt>
                <c:pt idx="5">
                  <c:v>124.67469879518072</c:v>
                </c:pt>
                <c:pt idx="6">
                  <c:v>128.2962962962963</c:v>
                </c:pt>
                <c:pt idx="7">
                  <c:v>127.31914893617021</c:v>
                </c:pt>
                <c:pt idx="8">
                  <c:v>121.2625</c:v>
                </c:pt>
                <c:pt idx="9">
                  <c:v>114.01149425287356</c:v>
                </c:pt>
                <c:pt idx="10">
                  <c:v>115.72941176470589</c:v>
                </c:pt>
                <c:pt idx="11">
                  <c:v>117.6989247311828</c:v>
                </c:pt>
                <c:pt idx="12">
                  <c:v>118.28205128205128</c:v>
                </c:pt>
                <c:pt idx="13">
                  <c:v>128.16304347826087</c:v>
                </c:pt>
                <c:pt idx="14">
                  <c:v>129.04545454545453</c:v>
                </c:pt>
                <c:pt idx="15">
                  <c:v>129.89361702127658</c:v>
                </c:pt>
                <c:pt idx="16">
                  <c:v>134.79338842975207</c:v>
                </c:pt>
                <c:pt idx="17">
                  <c:v>134.88636363636363</c:v>
                </c:pt>
                <c:pt idx="18">
                  <c:v>135.46153846153845</c:v>
                </c:pt>
                <c:pt idx="19">
                  <c:v>127.44318181818181</c:v>
                </c:pt>
                <c:pt idx="20">
                  <c:v>119.51612903225806</c:v>
                </c:pt>
                <c:pt idx="21">
                  <c:v>116.30434782608695</c:v>
                </c:pt>
                <c:pt idx="22">
                  <c:v>114.94791666666667</c:v>
                </c:pt>
                <c:pt idx="23">
                  <c:v>110.15306122448979</c:v>
                </c:pt>
                <c:pt idx="24">
                  <c:v>111.36</c:v>
                </c:pt>
                <c:pt idx="25">
                  <c:v>117.42424242424242</c:v>
                </c:pt>
                <c:pt idx="26">
                  <c:v>114.85393258426966</c:v>
                </c:pt>
                <c:pt idx="27">
                  <c:v>111.2719298245614</c:v>
                </c:pt>
                <c:pt idx="28">
                  <c:v>114.83870967741936</c:v>
                </c:pt>
                <c:pt idx="29">
                  <c:v>125.90909090909091</c:v>
                </c:pt>
                <c:pt idx="30">
                  <c:v>125.86776859504133</c:v>
                </c:pt>
                <c:pt idx="31">
                  <c:v>122.7</c:v>
                </c:pt>
                <c:pt idx="32">
                  <c:v>117.26804123711341</c:v>
                </c:pt>
                <c:pt idx="33">
                  <c:v>115</c:v>
                </c:pt>
                <c:pt idx="34">
                  <c:v>108.41836734693878</c:v>
                </c:pt>
                <c:pt idx="35">
                  <c:v>111.77685950413223</c:v>
                </c:pt>
                <c:pt idx="36">
                  <c:v>114.94897959183673</c:v>
                </c:pt>
                <c:pt idx="37">
                  <c:v>117.28282828282828</c:v>
                </c:pt>
                <c:pt idx="38">
                  <c:v>120.51020408163265</c:v>
                </c:pt>
                <c:pt idx="39">
                  <c:v>122.05645161290323</c:v>
                </c:pt>
                <c:pt idx="40">
                  <c:v>122.7</c:v>
                </c:pt>
                <c:pt idx="41">
                  <c:v>127.32323232323232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951-4D93-9AE3-132E08EB6215}"/>
            </c:ext>
          </c:extLst>
        </c:ser>
        <c:ser>
          <c:idx val="4"/>
          <c:order val="4"/>
          <c:tx>
            <c:strRef>
              <c:f>Sheet2!$A$6</c:f>
              <c:strCache>
                <c:ptCount val="1"/>
                <c:pt idx="0">
                  <c:v>Silver carp (1 kg)</c:v>
                </c:pt>
              </c:strCache>
            </c:strRef>
          </c:tx>
          <c:spPr>
            <a:ln w="444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Sheet2!$B$1:$AQ$1</c:f>
              <c:strCache>
                <c:ptCount val="42"/>
                <c:pt idx="0">
                  <c:v>Jan 2012</c:v>
                </c:pt>
                <c:pt idx="1">
                  <c:v>Feb 2012</c:v>
                </c:pt>
                <c:pt idx="2">
                  <c:v>Mar 2012</c:v>
                </c:pt>
                <c:pt idx="3">
                  <c:v>April 2012</c:v>
                </c:pt>
                <c:pt idx="4">
                  <c:v>May 2012</c:v>
                </c:pt>
                <c:pt idx="5">
                  <c:v>Jun 2012</c:v>
                </c:pt>
                <c:pt idx="6">
                  <c:v>Jul 2012</c:v>
                </c:pt>
                <c:pt idx="7">
                  <c:v>Aug 2012</c:v>
                </c:pt>
                <c:pt idx="8">
                  <c:v>Sept 2012</c:v>
                </c:pt>
                <c:pt idx="9">
                  <c:v>Oct 2012</c:v>
                </c:pt>
                <c:pt idx="10">
                  <c:v>Nov 2012</c:v>
                </c:pt>
                <c:pt idx="11">
                  <c:v>Dec 2012</c:v>
                </c:pt>
                <c:pt idx="12">
                  <c:v>Jan 2013</c:v>
                </c:pt>
                <c:pt idx="13">
                  <c:v>Feb 2013</c:v>
                </c:pt>
                <c:pt idx="14">
                  <c:v>Mar 2013</c:v>
                </c:pt>
                <c:pt idx="15">
                  <c:v>April 2013</c:v>
                </c:pt>
                <c:pt idx="16">
                  <c:v>May 2013</c:v>
                </c:pt>
                <c:pt idx="17">
                  <c:v>Jun 2013</c:v>
                </c:pt>
                <c:pt idx="18">
                  <c:v>Jul 2013</c:v>
                </c:pt>
                <c:pt idx="19">
                  <c:v>Aug 2013</c:v>
                </c:pt>
                <c:pt idx="20">
                  <c:v>Sept 2013</c:v>
                </c:pt>
                <c:pt idx="21">
                  <c:v>Oct 2013</c:v>
                </c:pt>
                <c:pt idx="22">
                  <c:v>Nov 2013</c:v>
                </c:pt>
                <c:pt idx="23">
                  <c:v>Dec 2013</c:v>
                </c:pt>
                <c:pt idx="24">
                  <c:v>Jan 2014</c:v>
                </c:pt>
                <c:pt idx="25">
                  <c:v>Feb 2014</c:v>
                </c:pt>
                <c:pt idx="26">
                  <c:v>Mar 2014</c:v>
                </c:pt>
                <c:pt idx="27">
                  <c:v>April 2014</c:v>
                </c:pt>
                <c:pt idx="28">
                  <c:v>May 2014</c:v>
                </c:pt>
                <c:pt idx="29">
                  <c:v>Jun 2014</c:v>
                </c:pt>
                <c:pt idx="30">
                  <c:v>Jul 2014</c:v>
                </c:pt>
                <c:pt idx="31">
                  <c:v>Aug 2014</c:v>
                </c:pt>
                <c:pt idx="32">
                  <c:v>Sept 2014</c:v>
                </c:pt>
                <c:pt idx="33">
                  <c:v>Oct 2014</c:v>
                </c:pt>
                <c:pt idx="34">
                  <c:v>Nov 2014</c:v>
                </c:pt>
                <c:pt idx="35">
                  <c:v>Dec 2014</c:v>
                </c:pt>
                <c:pt idx="36">
                  <c:v>Jan 2015</c:v>
                </c:pt>
                <c:pt idx="37">
                  <c:v>Feb 2015</c:v>
                </c:pt>
                <c:pt idx="38">
                  <c:v>Mar 2015</c:v>
                </c:pt>
                <c:pt idx="39">
                  <c:v>April 2015</c:v>
                </c:pt>
                <c:pt idx="40">
                  <c:v>May 2015</c:v>
                </c:pt>
                <c:pt idx="41">
                  <c:v>Jun 2015</c:v>
                </c:pt>
              </c:strCache>
            </c:strRef>
          </c:cat>
          <c:val>
            <c:numRef>
              <c:f>Sheet2!$B$6:$AQ$6</c:f>
              <c:numCache>
                <c:formatCode>0</c:formatCode>
                <c:ptCount val="42"/>
                <c:pt idx="0">
                  <c:v>101.6304347826087</c:v>
                </c:pt>
                <c:pt idx="1">
                  <c:v>105.95652173913044</c:v>
                </c:pt>
                <c:pt idx="2">
                  <c:v>106.42391304347827</c:v>
                </c:pt>
                <c:pt idx="3">
                  <c:v>112.22826086956522</c:v>
                </c:pt>
                <c:pt idx="4">
                  <c:v>116.68965517241379</c:v>
                </c:pt>
                <c:pt idx="5">
                  <c:v>130.06382978723406</c:v>
                </c:pt>
                <c:pt idx="6">
                  <c:v>131.08791208791209</c:v>
                </c:pt>
                <c:pt idx="7">
                  <c:v>130.71052631578948</c:v>
                </c:pt>
                <c:pt idx="8">
                  <c:v>122.29885057471265</c:v>
                </c:pt>
                <c:pt idx="9">
                  <c:v>114.82105263157895</c:v>
                </c:pt>
                <c:pt idx="10">
                  <c:v>114.79310344827586</c:v>
                </c:pt>
                <c:pt idx="11">
                  <c:v>113.51041666666667</c:v>
                </c:pt>
                <c:pt idx="12">
                  <c:v>115.23364485981308</c:v>
                </c:pt>
                <c:pt idx="13">
                  <c:v>130.51612903225808</c:v>
                </c:pt>
                <c:pt idx="14">
                  <c:v>124.88888888888889</c:v>
                </c:pt>
                <c:pt idx="15">
                  <c:v>132.47252747252747</c:v>
                </c:pt>
                <c:pt idx="16">
                  <c:v>135.17241379310346</c:v>
                </c:pt>
                <c:pt idx="17">
                  <c:v>131.76470588235293</c:v>
                </c:pt>
                <c:pt idx="18">
                  <c:v>132.87610619469027</c:v>
                </c:pt>
                <c:pt idx="19">
                  <c:v>125.8936170212766</c:v>
                </c:pt>
                <c:pt idx="20">
                  <c:v>120.85106382978724</c:v>
                </c:pt>
                <c:pt idx="21">
                  <c:v>118.54166666666667</c:v>
                </c:pt>
                <c:pt idx="22">
                  <c:v>114.68421052631579</c:v>
                </c:pt>
                <c:pt idx="23">
                  <c:v>109.21052631578948</c:v>
                </c:pt>
                <c:pt idx="24">
                  <c:v>114.21739130434783</c:v>
                </c:pt>
                <c:pt idx="25">
                  <c:v>117.92929292929293</c:v>
                </c:pt>
                <c:pt idx="26">
                  <c:v>114.54166666666667</c:v>
                </c:pt>
                <c:pt idx="27">
                  <c:v>113.072</c:v>
                </c:pt>
                <c:pt idx="28">
                  <c:v>116.11111111111111</c:v>
                </c:pt>
                <c:pt idx="29">
                  <c:v>129.6236559139785</c:v>
                </c:pt>
                <c:pt idx="30">
                  <c:v>128.44537815126051</c:v>
                </c:pt>
                <c:pt idx="31">
                  <c:v>122.97979797979798</c:v>
                </c:pt>
                <c:pt idx="32">
                  <c:v>113.88888888888889</c:v>
                </c:pt>
                <c:pt idx="33">
                  <c:v>106.45299145299145</c:v>
                </c:pt>
                <c:pt idx="34">
                  <c:v>107.52631578947368</c:v>
                </c:pt>
                <c:pt idx="35">
                  <c:v>107.11382113821138</c:v>
                </c:pt>
                <c:pt idx="36">
                  <c:v>113.37209302325581</c:v>
                </c:pt>
                <c:pt idx="37">
                  <c:v>116.44329896907216</c:v>
                </c:pt>
                <c:pt idx="38">
                  <c:v>118.03030303030303</c:v>
                </c:pt>
                <c:pt idx="39">
                  <c:v>124.15929203539822</c:v>
                </c:pt>
                <c:pt idx="40">
                  <c:v>125.45454545454545</c:v>
                </c:pt>
                <c:pt idx="41">
                  <c:v>122.52525252525253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951-4D93-9AE3-132E08EB6215}"/>
            </c:ext>
          </c:extLst>
        </c:ser>
        <c:ser>
          <c:idx val="5"/>
          <c:order val="5"/>
          <c:tx>
            <c:strRef>
              <c:f>Sheet2!$A$7</c:f>
              <c:strCache>
                <c:ptCount val="1"/>
                <c:pt idx="0">
                  <c:v>Pangasius (1 kg)</c:v>
                </c:pt>
              </c:strCache>
            </c:strRef>
          </c:tx>
          <c:spPr>
            <a:ln w="444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Sheet2!$B$1:$AQ$1</c:f>
              <c:strCache>
                <c:ptCount val="42"/>
                <c:pt idx="0">
                  <c:v>Jan 2012</c:v>
                </c:pt>
                <c:pt idx="1">
                  <c:v>Feb 2012</c:v>
                </c:pt>
                <c:pt idx="2">
                  <c:v>Mar 2012</c:v>
                </c:pt>
                <c:pt idx="3">
                  <c:v>April 2012</c:v>
                </c:pt>
                <c:pt idx="4">
                  <c:v>May 2012</c:v>
                </c:pt>
                <c:pt idx="5">
                  <c:v>Jun 2012</c:v>
                </c:pt>
                <c:pt idx="6">
                  <c:v>Jul 2012</c:v>
                </c:pt>
                <c:pt idx="7">
                  <c:v>Aug 2012</c:v>
                </c:pt>
                <c:pt idx="8">
                  <c:v>Sept 2012</c:v>
                </c:pt>
                <c:pt idx="9">
                  <c:v>Oct 2012</c:v>
                </c:pt>
                <c:pt idx="10">
                  <c:v>Nov 2012</c:v>
                </c:pt>
                <c:pt idx="11">
                  <c:v>Dec 2012</c:v>
                </c:pt>
                <c:pt idx="12">
                  <c:v>Jan 2013</c:v>
                </c:pt>
                <c:pt idx="13">
                  <c:v>Feb 2013</c:v>
                </c:pt>
                <c:pt idx="14">
                  <c:v>Mar 2013</c:v>
                </c:pt>
                <c:pt idx="15">
                  <c:v>April 2013</c:v>
                </c:pt>
                <c:pt idx="16">
                  <c:v>May 2013</c:v>
                </c:pt>
                <c:pt idx="17">
                  <c:v>Jun 2013</c:v>
                </c:pt>
                <c:pt idx="18">
                  <c:v>Jul 2013</c:v>
                </c:pt>
                <c:pt idx="19">
                  <c:v>Aug 2013</c:v>
                </c:pt>
                <c:pt idx="20">
                  <c:v>Sept 2013</c:v>
                </c:pt>
                <c:pt idx="21">
                  <c:v>Oct 2013</c:v>
                </c:pt>
                <c:pt idx="22">
                  <c:v>Nov 2013</c:v>
                </c:pt>
                <c:pt idx="23">
                  <c:v>Dec 2013</c:v>
                </c:pt>
                <c:pt idx="24">
                  <c:v>Jan 2014</c:v>
                </c:pt>
                <c:pt idx="25">
                  <c:v>Feb 2014</c:v>
                </c:pt>
                <c:pt idx="26">
                  <c:v>Mar 2014</c:v>
                </c:pt>
                <c:pt idx="27">
                  <c:v>April 2014</c:v>
                </c:pt>
                <c:pt idx="28">
                  <c:v>May 2014</c:v>
                </c:pt>
                <c:pt idx="29">
                  <c:v>Jun 2014</c:v>
                </c:pt>
                <c:pt idx="30">
                  <c:v>Jul 2014</c:v>
                </c:pt>
                <c:pt idx="31">
                  <c:v>Aug 2014</c:v>
                </c:pt>
                <c:pt idx="32">
                  <c:v>Sept 2014</c:v>
                </c:pt>
                <c:pt idx="33">
                  <c:v>Oct 2014</c:v>
                </c:pt>
                <c:pt idx="34">
                  <c:v>Nov 2014</c:v>
                </c:pt>
                <c:pt idx="35">
                  <c:v>Dec 2014</c:v>
                </c:pt>
                <c:pt idx="36">
                  <c:v>Jan 2015</c:v>
                </c:pt>
                <c:pt idx="37">
                  <c:v>Feb 2015</c:v>
                </c:pt>
                <c:pt idx="38">
                  <c:v>Mar 2015</c:v>
                </c:pt>
                <c:pt idx="39">
                  <c:v>April 2015</c:v>
                </c:pt>
                <c:pt idx="40">
                  <c:v>May 2015</c:v>
                </c:pt>
                <c:pt idx="41">
                  <c:v>Jun 2015</c:v>
                </c:pt>
              </c:strCache>
            </c:strRef>
          </c:cat>
          <c:val>
            <c:numRef>
              <c:f>Sheet2!$B$7:$AQ$7</c:f>
              <c:numCache>
                <c:formatCode>0</c:formatCode>
                <c:ptCount val="42"/>
                <c:pt idx="0">
                  <c:v>98.466666666666669</c:v>
                </c:pt>
                <c:pt idx="1">
                  <c:v>101.21495327102804</c:v>
                </c:pt>
                <c:pt idx="2">
                  <c:v>107.19512195121951</c:v>
                </c:pt>
                <c:pt idx="3">
                  <c:v>108.96739130434783</c:v>
                </c:pt>
                <c:pt idx="4">
                  <c:v>112.84090909090909</c:v>
                </c:pt>
                <c:pt idx="5">
                  <c:v>109.97894736842105</c:v>
                </c:pt>
                <c:pt idx="6">
                  <c:v>118.21052631578948</c:v>
                </c:pt>
                <c:pt idx="7">
                  <c:v>119.48695652173913</c:v>
                </c:pt>
                <c:pt idx="8">
                  <c:v>117.12048192771084</c:v>
                </c:pt>
                <c:pt idx="9">
                  <c:v>113.54545454545455</c:v>
                </c:pt>
                <c:pt idx="10">
                  <c:v>109.94444444444444</c:v>
                </c:pt>
                <c:pt idx="11">
                  <c:v>109.80952380952381</c:v>
                </c:pt>
                <c:pt idx="12">
                  <c:v>109.70873786407768</c:v>
                </c:pt>
                <c:pt idx="13">
                  <c:v>129.6987951807229</c:v>
                </c:pt>
                <c:pt idx="14">
                  <c:v>133.36250000000001</c:v>
                </c:pt>
                <c:pt idx="15">
                  <c:v>132.90322580645162</c:v>
                </c:pt>
                <c:pt idx="16">
                  <c:v>134.95901639344262</c:v>
                </c:pt>
                <c:pt idx="17">
                  <c:v>131.11111111111111</c:v>
                </c:pt>
                <c:pt idx="18">
                  <c:v>126.80327868852459</c:v>
                </c:pt>
                <c:pt idx="19">
                  <c:v>123.03191489361703</c:v>
                </c:pt>
                <c:pt idx="20">
                  <c:v>117.27272727272727</c:v>
                </c:pt>
                <c:pt idx="21">
                  <c:v>117.07627118644068</c:v>
                </c:pt>
                <c:pt idx="22">
                  <c:v>113.85542168674699</c:v>
                </c:pt>
                <c:pt idx="23">
                  <c:v>115.76923076923077</c:v>
                </c:pt>
                <c:pt idx="24">
                  <c:v>119.05</c:v>
                </c:pt>
                <c:pt idx="25">
                  <c:v>121.51685393258427</c:v>
                </c:pt>
                <c:pt idx="26">
                  <c:v>119.52631578947368</c:v>
                </c:pt>
                <c:pt idx="27">
                  <c:v>118.58870967741936</c:v>
                </c:pt>
                <c:pt idx="28">
                  <c:v>116.37755102040816</c:v>
                </c:pt>
                <c:pt idx="29">
                  <c:v>120.35</c:v>
                </c:pt>
                <c:pt idx="30">
                  <c:v>123.12</c:v>
                </c:pt>
                <c:pt idx="31">
                  <c:v>118.9</c:v>
                </c:pt>
                <c:pt idx="32">
                  <c:v>115.68421052631579</c:v>
                </c:pt>
                <c:pt idx="33">
                  <c:v>108.375</c:v>
                </c:pt>
                <c:pt idx="34">
                  <c:v>109.81481481481481</c:v>
                </c:pt>
                <c:pt idx="35">
                  <c:v>110.99056603773585</c:v>
                </c:pt>
                <c:pt idx="36">
                  <c:v>115.64935064935065</c:v>
                </c:pt>
                <c:pt idx="37">
                  <c:v>115.75757575757575</c:v>
                </c:pt>
                <c:pt idx="38">
                  <c:v>116.61616161616162</c:v>
                </c:pt>
                <c:pt idx="39">
                  <c:v>118.33333333333333</c:v>
                </c:pt>
                <c:pt idx="40">
                  <c:v>118.63636363636364</c:v>
                </c:pt>
                <c:pt idx="41">
                  <c:v>118.73684210526316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951-4D93-9AE3-132E08EB6215}"/>
            </c:ext>
          </c:extLst>
        </c:ser>
        <c:ser>
          <c:idx val="6"/>
          <c:order val="6"/>
          <c:tx>
            <c:strRef>
              <c:f>Sheet2!$A$8</c:f>
              <c:strCache>
                <c:ptCount val="1"/>
                <c:pt idx="0">
                  <c:v>Silver carp (250 g)</c:v>
                </c:pt>
              </c:strCache>
            </c:strRef>
          </c:tx>
          <c:spPr>
            <a:ln w="444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Sheet2!$B$1:$AQ$1</c:f>
              <c:strCache>
                <c:ptCount val="42"/>
                <c:pt idx="0">
                  <c:v>Jan 2012</c:v>
                </c:pt>
                <c:pt idx="1">
                  <c:v>Feb 2012</c:v>
                </c:pt>
                <c:pt idx="2">
                  <c:v>Mar 2012</c:v>
                </c:pt>
                <c:pt idx="3">
                  <c:v>April 2012</c:v>
                </c:pt>
                <c:pt idx="4">
                  <c:v>May 2012</c:v>
                </c:pt>
                <c:pt idx="5">
                  <c:v>Jun 2012</c:v>
                </c:pt>
                <c:pt idx="6">
                  <c:v>Jul 2012</c:v>
                </c:pt>
                <c:pt idx="7">
                  <c:v>Aug 2012</c:v>
                </c:pt>
                <c:pt idx="8">
                  <c:v>Sept 2012</c:v>
                </c:pt>
                <c:pt idx="9">
                  <c:v>Oct 2012</c:v>
                </c:pt>
                <c:pt idx="10">
                  <c:v>Nov 2012</c:v>
                </c:pt>
                <c:pt idx="11">
                  <c:v>Dec 2012</c:v>
                </c:pt>
                <c:pt idx="12">
                  <c:v>Jan 2013</c:v>
                </c:pt>
                <c:pt idx="13">
                  <c:v>Feb 2013</c:v>
                </c:pt>
                <c:pt idx="14">
                  <c:v>Mar 2013</c:v>
                </c:pt>
                <c:pt idx="15">
                  <c:v>April 2013</c:v>
                </c:pt>
                <c:pt idx="16">
                  <c:v>May 2013</c:v>
                </c:pt>
                <c:pt idx="17">
                  <c:v>Jun 2013</c:v>
                </c:pt>
                <c:pt idx="18">
                  <c:v>Jul 2013</c:v>
                </c:pt>
                <c:pt idx="19">
                  <c:v>Aug 2013</c:v>
                </c:pt>
                <c:pt idx="20">
                  <c:v>Sept 2013</c:v>
                </c:pt>
                <c:pt idx="21">
                  <c:v>Oct 2013</c:v>
                </c:pt>
                <c:pt idx="22">
                  <c:v>Nov 2013</c:v>
                </c:pt>
                <c:pt idx="23">
                  <c:v>Dec 2013</c:v>
                </c:pt>
                <c:pt idx="24">
                  <c:v>Jan 2014</c:v>
                </c:pt>
                <c:pt idx="25">
                  <c:v>Feb 2014</c:v>
                </c:pt>
                <c:pt idx="26">
                  <c:v>Mar 2014</c:v>
                </c:pt>
                <c:pt idx="27">
                  <c:v>April 2014</c:v>
                </c:pt>
                <c:pt idx="28">
                  <c:v>May 2014</c:v>
                </c:pt>
                <c:pt idx="29">
                  <c:v>Jun 2014</c:v>
                </c:pt>
                <c:pt idx="30">
                  <c:v>Jul 2014</c:v>
                </c:pt>
                <c:pt idx="31">
                  <c:v>Aug 2014</c:v>
                </c:pt>
                <c:pt idx="32">
                  <c:v>Sept 2014</c:v>
                </c:pt>
                <c:pt idx="33">
                  <c:v>Oct 2014</c:v>
                </c:pt>
                <c:pt idx="34">
                  <c:v>Nov 2014</c:v>
                </c:pt>
                <c:pt idx="35">
                  <c:v>Dec 2014</c:v>
                </c:pt>
                <c:pt idx="36">
                  <c:v>Jan 2015</c:v>
                </c:pt>
                <c:pt idx="37">
                  <c:v>Feb 2015</c:v>
                </c:pt>
                <c:pt idx="38">
                  <c:v>Mar 2015</c:v>
                </c:pt>
                <c:pt idx="39">
                  <c:v>April 2015</c:v>
                </c:pt>
                <c:pt idx="40">
                  <c:v>May 2015</c:v>
                </c:pt>
                <c:pt idx="41">
                  <c:v>Jun 2015</c:v>
                </c:pt>
              </c:strCache>
            </c:strRef>
          </c:cat>
          <c:val>
            <c:numRef>
              <c:f>Sheet2!$B$8:$AQ$8</c:f>
              <c:numCache>
                <c:formatCode>0</c:formatCode>
                <c:ptCount val="42"/>
                <c:pt idx="0">
                  <c:v>58.235955056179776</c:v>
                </c:pt>
                <c:pt idx="1">
                  <c:v>64.316831683168317</c:v>
                </c:pt>
                <c:pt idx="2">
                  <c:v>66</c:v>
                </c:pt>
                <c:pt idx="3">
                  <c:v>70.544444444444451</c:v>
                </c:pt>
                <c:pt idx="4">
                  <c:v>67.315789473684205</c:v>
                </c:pt>
                <c:pt idx="5">
                  <c:v>74.86904761904762</c:v>
                </c:pt>
                <c:pt idx="6">
                  <c:v>79.430379746835442</c:v>
                </c:pt>
                <c:pt idx="7">
                  <c:v>79.4368932038835</c:v>
                </c:pt>
                <c:pt idx="8">
                  <c:v>72.792682926829272</c:v>
                </c:pt>
                <c:pt idx="9">
                  <c:v>62.432098765432102</c:v>
                </c:pt>
                <c:pt idx="10">
                  <c:v>66.038961038961034</c:v>
                </c:pt>
                <c:pt idx="11">
                  <c:v>66.255813953488371</c:v>
                </c:pt>
                <c:pt idx="12">
                  <c:v>67.121495327102807</c:v>
                </c:pt>
                <c:pt idx="13">
                  <c:v>77.097826086956516</c:v>
                </c:pt>
                <c:pt idx="14">
                  <c:v>78.415730337078656</c:v>
                </c:pt>
                <c:pt idx="15">
                  <c:v>76.222222222222229</c:v>
                </c:pt>
                <c:pt idx="16">
                  <c:v>83.140350877192986</c:v>
                </c:pt>
                <c:pt idx="17">
                  <c:v>87.137931034482762</c:v>
                </c:pt>
                <c:pt idx="18">
                  <c:v>78.825688073394502</c:v>
                </c:pt>
                <c:pt idx="19">
                  <c:v>77.271739130434781</c:v>
                </c:pt>
                <c:pt idx="20">
                  <c:v>72.247191011235955</c:v>
                </c:pt>
                <c:pt idx="21">
                  <c:v>68.098214285714292</c:v>
                </c:pt>
                <c:pt idx="22">
                  <c:v>66.666666666666671</c:v>
                </c:pt>
                <c:pt idx="23">
                  <c:v>65.585106382978722</c:v>
                </c:pt>
                <c:pt idx="24">
                  <c:v>67.862068965517238</c:v>
                </c:pt>
                <c:pt idx="25">
                  <c:v>67.760416666666671</c:v>
                </c:pt>
                <c:pt idx="26">
                  <c:v>71.45348837209302</c:v>
                </c:pt>
                <c:pt idx="27">
                  <c:v>64.237288135593218</c:v>
                </c:pt>
                <c:pt idx="28">
                  <c:v>68.915789473684214</c:v>
                </c:pt>
                <c:pt idx="29">
                  <c:v>72.445652173913047</c:v>
                </c:pt>
                <c:pt idx="30">
                  <c:v>72.590909090909093</c:v>
                </c:pt>
                <c:pt idx="31">
                  <c:v>69.631578947368425</c:v>
                </c:pt>
                <c:pt idx="32">
                  <c:v>69.042553191489361</c:v>
                </c:pt>
                <c:pt idx="33">
                  <c:v>59.11304347826087</c:v>
                </c:pt>
                <c:pt idx="34">
                  <c:v>63.210526315789473</c:v>
                </c:pt>
                <c:pt idx="35">
                  <c:v>60.518867924528301</c:v>
                </c:pt>
                <c:pt idx="36">
                  <c:v>64.879518072289159</c:v>
                </c:pt>
                <c:pt idx="37">
                  <c:v>67.45882352941176</c:v>
                </c:pt>
                <c:pt idx="38">
                  <c:v>68.75</c:v>
                </c:pt>
                <c:pt idx="39">
                  <c:v>68.737864077669897</c:v>
                </c:pt>
                <c:pt idx="40">
                  <c:v>72.272727272727266</c:v>
                </c:pt>
                <c:pt idx="41">
                  <c:v>72.159090909090907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D951-4D93-9AE3-132E08EB62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1659744"/>
        <c:axId val="1"/>
      </c:lineChart>
      <c:catAx>
        <c:axId val="401659744"/>
        <c:scaling>
          <c:orientation val="minMax"/>
        </c:scaling>
        <c:delete val="0"/>
        <c:axPos val="b"/>
        <c:numFmt formatCode="[$-409]mmm\-yy;@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 sz="1600" dirty="0"/>
                  <a:t>Retail price (BDT/kg)</a:t>
                </a:r>
              </a:p>
            </c:rich>
          </c:tx>
          <c:layout>
            <c:manualLayout>
              <c:xMode val="edge"/>
              <c:yMode val="edge"/>
              <c:x val="1.2206020338578311E-2"/>
              <c:y val="0.31191330630656944"/>
            </c:manualLayout>
          </c:layout>
          <c:overlay val="0"/>
        </c:title>
        <c:numFmt formatCode="0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40165974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8.7603850345311166E-2"/>
          <c:y val="3.3657671488972673E-4"/>
          <c:w val="0.87397620970455614"/>
          <c:h val="0.16970657305607698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6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29745773057438"/>
          <c:y val="3.5226649491838916E-2"/>
          <c:w val="0.85593768438828866"/>
          <c:h val="0.6651295369662961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graphs!$L$25</c:f>
              <c:strCache>
                <c:ptCount val="1"/>
                <c:pt idx="0">
                  <c:v>direct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015DC087-8E42-4A86-A585-DA395C9EAAE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0-E71D-4836-BFD5-2F6D90EFE43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4FA02B72-7610-4616-AB29-9CA9643B840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E71D-4836-BFD5-2F6D90EFE43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B6D9098-78FF-4F8A-B786-9C064BEB4BB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E71D-4836-BFD5-2F6D90EFE43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D62E6AEE-7BF3-4BDB-B7E4-FC2C413CAA09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E71D-4836-BFD5-2F6D90EFE43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A0F112CC-EBD5-43AA-8909-E62C2F859E86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E71D-4836-BFD5-2F6D90EFE4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graphs!$M$24:$Q$24</c:f>
              <c:strCache>
                <c:ptCount val="5"/>
                <c:pt idx="0">
                  <c:v>SIM1:
new acre small aqua</c:v>
                </c:pt>
                <c:pt idx="1">
                  <c:v>SIM2:
new acre big aqua</c:v>
                </c:pt>
                <c:pt idx="2">
                  <c:v>SIM3:
new acre agri</c:v>
                </c:pt>
                <c:pt idx="3">
                  <c:v>SIM4:
convert crop to small aqua</c:v>
                </c:pt>
                <c:pt idx="4">
                  <c:v>SIM5:
convert crop to big aqua</c:v>
                </c:pt>
              </c:strCache>
            </c:strRef>
          </c:cat>
          <c:val>
            <c:numRef>
              <c:f>graphs!$M$25:$Q$25</c:f>
              <c:numCache>
                <c:formatCode>0</c:formatCode>
                <c:ptCount val="5"/>
                <c:pt idx="0">
                  <c:v>167.329927073101</c:v>
                </c:pt>
                <c:pt idx="1">
                  <c:v>157.54269016078075</c:v>
                </c:pt>
                <c:pt idx="2">
                  <c:v>68.500252205630787</c:v>
                </c:pt>
                <c:pt idx="3">
                  <c:v>103.28860207190162</c:v>
                </c:pt>
                <c:pt idx="4">
                  <c:v>90.93981290676733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graphs!$M$27:$Q$27</c15:f>
                <c15:dlblRangeCache>
                  <c:ptCount val="5"/>
                  <c:pt idx="0">
                    <c:v>44%</c:v>
                  </c:pt>
                  <c:pt idx="1">
                    <c:v>49%</c:v>
                  </c:pt>
                  <c:pt idx="2">
                    <c:v>58%</c:v>
                  </c:pt>
                  <c:pt idx="3">
                    <c:v>40%</c:v>
                  </c:pt>
                  <c:pt idx="4">
                    <c:v>46%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5-E71D-4836-BFD5-2F6D90EFE433}"/>
            </c:ext>
          </c:extLst>
        </c:ser>
        <c:ser>
          <c:idx val="1"/>
          <c:order val="1"/>
          <c:tx>
            <c:strRef>
              <c:f>graphs!$L$26</c:f>
              <c:strCache>
                <c:ptCount val="1"/>
                <c:pt idx="0">
                  <c:v>indirect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1C77B2E9-F7B3-47A4-AC0A-E0D9D5F395A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E71D-4836-BFD5-2F6D90EFE43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4A8F4271-0BEE-4BBD-BF3F-FA2F9C56ECEA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E71D-4836-BFD5-2F6D90EFE43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BDA28E58-B27D-4A8E-8730-62C88F365219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E71D-4836-BFD5-2F6D90EFE43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AC5A68FA-7FFC-49F8-91E8-9191B4B5A059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E71D-4836-BFD5-2F6D90EFE43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4DAA9C01-09AA-4BB8-98ED-2AB260A2A17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E71D-4836-BFD5-2F6D90EFE4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graphs!$M$24:$Q$24</c:f>
              <c:strCache>
                <c:ptCount val="5"/>
                <c:pt idx="0">
                  <c:v>SIM1:
new acre small aqua</c:v>
                </c:pt>
                <c:pt idx="1">
                  <c:v>SIM2:
new acre big aqua</c:v>
                </c:pt>
                <c:pt idx="2">
                  <c:v>SIM3:
new acre agri</c:v>
                </c:pt>
                <c:pt idx="3">
                  <c:v>SIM4:
convert crop to small aqua</c:v>
                </c:pt>
                <c:pt idx="4">
                  <c:v>SIM5:
convert crop to big aqua</c:v>
                </c:pt>
              </c:strCache>
            </c:strRef>
          </c:cat>
          <c:val>
            <c:numRef>
              <c:f>graphs!$M$26:$Q$26</c:f>
              <c:numCache>
                <c:formatCode>0</c:formatCode>
                <c:ptCount val="5"/>
                <c:pt idx="0">
                  <c:v>216.76868598251244</c:v>
                </c:pt>
                <c:pt idx="1">
                  <c:v>164.30609874060769</c:v>
                </c:pt>
                <c:pt idx="2">
                  <c:v>50.173601214796363</c:v>
                </c:pt>
                <c:pt idx="3">
                  <c:v>157.58109200462826</c:v>
                </c:pt>
                <c:pt idx="4">
                  <c:v>107.77096325904932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graphs!$M$28:$Q$28</c15:f>
                <c15:dlblRangeCache>
                  <c:ptCount val="5"/>
                  <c:pt idx="0">
                    <c:v>56%</c:v>
                  </c:pt>
                  <c:pt idx="1">
                    <c:v>51%</c:v>
                  </c:pt>
                  <c:pt idx="2">
                    <c:v>42%</c:v>
                  </c:pt>
                  <c:pt idx="3">
                    <c:v>60%</c:v>
                  </c:pt>
                  <c:pt idx="4">
                    <c:v>54%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B-E71D-4836-BFD5-2F6D90EFE4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96610616"/>
        <c:axId val="396608976"/>
      </c:barChart>
      <c:catAx>
        <c:axId val="396610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6608976"/>
        <c:crosses val="autoZero"/>
        <c:auto val="1"/>
        <c:lblAlgn val="ctr"/>
        <c:lblOffset val="100"/>
        <c:noMultiLvlLbl val="0"/>
      </c:catAx>
      <c:valAx>
        <c:axId val="396608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USD</a:t>
                </a:r>
              </a:p>
            </c:rich>
          </c:tx>
          <c:layout>
            <c:manualLayout>
              <c:xMode val="edge"/>
              <c:yMode val="edge"/>
              <c:x val="1.1304909560723515E-2"/>
              <c:y val="0.3216229864557013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6610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6197430263077586"/>
          <c:y val="0.18774842006360595"/>
          <c:w val="0.23780850068160084"/>
          <c:h val="6.99139781020946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0.63086</cdr:x>
      <cdr:y>0.28705</cdr:y>
    </cdr:from>
    <cdr:to>
      <cdr:x>0.98505</cdr:x>
      <cdr:y>0.91074</cdr:y>
    </cdr:to>
    <cdr:sp macro="" textlink="">
      <cdr:nvSpPr>
        <cdr:cNvPr id="2" name="TextBox 3"/>
        <cdr:cNvSpPr txBox="1"/>
      </cdr:nvSpPr>
      <cdr:spPr>
        <a:xfrm xmlns:a="http://schemas.openxmlformats.org/drawingml/2006/main">
          <a:off x="4960985" y="1344204"/>
          <a:ext cx="2785289" cy="292062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844E9E-4FAA-451C-B241-FDC355D258FE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1F7170-466B-41C7-9D7C-FF80360AE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370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1F7170-466B-41C7-9D7C-FF80360AE3C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91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1F7170-466B-41C7-9D7C-FF80360AE3C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91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1F7170-466B-41C7-9D7C-FF80360AE3C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689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1F7170-466B-41C7-9D7C-FF80360AE3C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975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1F7170-466B-41C7-9D7C-FF80360AE3C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958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1F7170-466B-41C7-9D7C-FF80360AE3C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5244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127B2-BDE3-4CF6-A129-6F5DA532037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0256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1F7170-466B-41C7-9D7C-FF80360AE3C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412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06AD8-ADEE-43C9-8679-04D5E3589C9D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D35B3-46E5-4F2B-8A32-C51282C71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461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06AD8-ADEE-43C9-8679-04D5E3589C9D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D35B3-46E5-4F2B-8A32-C51282C71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54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06AD8-ADEE-43C9-8679-04D5E3589C9D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D35B3-46E5-4F2B-8A32-C51282C71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584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06AD8-ADEE-43C9-8679-04D5E3589C9D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D35B3-46E5-4F2B-8A32-C51282C71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7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06AD8-ADEE-43C9-8679-04D5E3589C9D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D35B3-46E5-4F2B-8A32-C51282C71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209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06AD8-ADEE-43C9-8679-04D5E3589C9D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D35B3-46E5-4F2B-8A32-C51282C71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443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06AD8-ADEE-43C9-8679-04D5E3589C9D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D35B3-46E5-4F2B-8A32-C51282C71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980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06AD8-ADEE-43C9-8679-04D5E3589C9D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D35B3-46E5-4F2B-8A32-C51282C71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06AD8-ADEE-43C9-8679-04D5E3589C9D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D35B3-46E5-4F2B-8A32-C51282C71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11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06AD8-ADEE-43C9-8679-04D5E3589C9D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D35B3-46E5-4F2B-8A32-C51282C71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39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06AD8-ADEE-43C9-8679-04D5E3589C9D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D35B3-46E5-4F2B-8A32-C51282C71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347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06AD8-ADEE-43C9-8679-04D5E3589C9D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D35B3-46E5-4F2B-8A32-C51282C71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99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1799" y="296105"/>
            <a:ext cx="9144000" cy="2049931"/>
          </a:xfrm>
        </p:spPr>
        <p:txBody>
          <a:bodyPr>
            <a:normAutofit fontScale="90000"/>
          </a:bodyPr>
          <a:lstStyle/>
          <a:p>
            <a:r>
              <a:rPr lang="en-US" sz="5000" b="1" dirty="0" smtClean="0"/>
              <a:t>Economic and Social Dimensions of Aquaculture Growth:</a:t>
            </a:r>
            <a:br>
              <a:rPr lang="en-US" sz="5000" b="1" dirty="0" smtClean="0"/>
            </a:br>
            <a:r>
              <a:rPr lang="en-US" sz="5000" b="1" dirty="0" smtClean="0"/>
              <a:t> Implications for Sustainability</a:t>
            </a:r>
            <a:endParaRPr lang="en-US" sz="5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4764" y="2915482"/>
            <a:ext cx="9144000" cy="230757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Ben Belton</a:t>
            </a:r>
          </a:p>
          <a:p>
            <a:r>
              <a:rPr lang="en-US" b="1" dirty="0" smtClean="0"/>
              <a:t>Michigan State University</a:t>
            </a:r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Food Security Policy Project</a:t>
            </a:r>
          </a:p>
          <a:p>
            <a:endParaRPr lang="en-US" b="1" dirty="0" smtClean="0"/>
          </a:p>
          <a:p>
            <a:r>
              <a:rPr lang="en-US" dirty="0" smtClean="0"/>
              <a:t>World Aquaculture Society</a:t>
            </a:r>
          </a:p>
          <a:p>
            <a:r>
              <a:rPr lang="en-US" dirty="0" smtClean="0"/>
              <a:t>Montpellier, France, August 28 2018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46CBF3-9299-43C8-872A-9E9D17BED67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5557" y="5589301"/>
            <a:ext cx="10976484" cy="883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288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Trends in developing country aquaculture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8322"/>
            <a:ext cx="10993582" cy="52773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Myths: </a:t>
            </a:r>
          </a:p>
          <a:p>
            <a:pPr lvl="1"/>
            <a:r>
              <a:rPr lang="en-US" dirty="0" smtClean="0"/>
              <a:t>Export oriented</a:t>
            </a:r>
          </a:p>
          <a:p>
            <a:pPr lvl="1"/>
            <a:r>
              <a:rPr lang="en-US" dirty="0" smtClean="0"/>
              <a:t>High value (high trophic) species for wealthy</a:t>
            </a:r>
          </a:p>
          <a:p>
            <a:pPr lvl="1"/>
            <a:r>
              <a:rPr lang="en-US" dirty="0" smtClean="0"/>
              <a:t>Farms traditional small-scale or industrial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Realities:</a:t>
            </a:r>
          </a:p>
          <a:p>
            <a:pPr lvl="1"/>
            <a:r>
              <a:rPr lang="en-US" dirty="0" smtClean="0"/>
              <a:t>Concentrated on low-mid value species for </a:t>
            </a:r>
            <a:r>
              <a:rPr lang="en-US" dirty="0"/>
              <a:t>domestic </a:t>
            </a:r>
            <a:r>
              <a:rPr lang="en-US" dirty="0" smtClean="0"/>
              <a:t>markets (mainly herbivores/omnivores) </a:t>
            </a:r>
          </a:p>
          <a:p>
            <a:pPr lvl="1"/>
            <a:r>
              <a:rPr lang="en-US" dirty="0" smtClean="0"/>
              <a:t>Rapid expansion leading to falling prices and greater access for poorer consumers</a:t>
            </a:r>
          </a:p>
          <a:p>
            <a:pPr lvl="1"/>
            <a:r>
              <a:rPr lang="en-US" dirty="0" smtClean="0"/>
              <a:t>Most production from “missing middle” segment of small-medium commercial farms</a:t>
            </a:r>
          </a:p>
          <a:p>
            <a:pPr lvl="1"/>
            <a:r>
              <a:rPr lang="en-US" dirty="0" smtClean="0"/>
              <a:t>Farms supported by “quiet revolution” in off-farm VC segments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76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6800" y="0"/>
            <a:ext cx="6696364" cy="1325563"/>
          </a:xfrm>
        </p:spPr>
        <p:txBody>
          <a:bodyPr/>
          <a:lstStyle/>
          <a:p>
            <a:r>
              <a:rPr lang="en-US" b="1" dirty="0" smtClean="0"/>
              <a:t>Domestic markets dominate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557661" y="1437788"/>
            <a:ext cx="212897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200" dirty="0">
                <a:latin typeface="Calibri "/>
              </a:rPr>
              <a:t>Aquaculture </a:t>
            </a:r>
            <a:r>
              <a:rPr lang="en-US" sz="2200" dirty="0" smtClean="0">
                <a:latin typeface="Calibri "/>
              </a:rPr>
              <a:t>exports </a:t>
            </a:r>
            <a:r>
              <a:rPr lang="en-US" sz="2200" dirty="0">
                <a:latin typeface="Calibri "/>
              </a:rPr>
              <a:t>and </a:t>
            </a:r>
            <a:r>
              <a:rPr lang="en-US" sz="2200" dirty="0" smtClean="0">
                <a:latin typeface="Calibri "/>
              </a:rPr>
              <a:t>domestic </a:t>
            </a:r>
            <a:r>
              <a:rPr lang="en-US" sz="2200" dirty="0">
                <a:latin typeface="Calibri "/>
              </a:rPr>
              <a:t>consumption in </a:t>
            </a:r>
            <a:r>
              <a:rPr lang="en-US" sz="2200" dirty="0" smtClean="0">
                <a:latin typeface="Calibri "/>
              </a:rPr>
              <a:t>top 10 aquaculture producing developing countries </a:t>
            </a:r>
          </a:p>
          <a:p>
            <a:pPr algn="r"/>
            <a:endParaRPr lang="en-US" sz="2200" dirty="0">
              <a:latin typeface="Calibri "/>
            </a:endParaRPr>
          </a:p>
          <a:p>
            <a:pPr algn="r"/>
            <a:r>
              <a:rPr lang="en-US" sz="2200" dirty="0" smtClean="0">
                <a:latin typeface="Calibri "/>
              </a:rPr>
              <a:t>(87% of global farmed fish production)</a:t>
            </a:r>
          </a:p>
          <a:p>
            <a:pPr algn="r"/>
            <a:r>
              <a:rPr lang="en-US" sz="1600" dirty="0" smtClean="0">
                <a:latin typeface="Calibri "/>
              </a:rPr>
              <a:t>(Belton et al, 2018)</a:t>
            </a:r>
            <a:endParaRPr lang="en-US" sz="1600" dirty="0">
              <a:latin typeface="Calibri "/>
            </a:endParaRP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385804"/>
              </p:ext>
            </p:extLst>
          </p:nvPr>
        </p:nvGraphicFramePr>
        <p:xfrm>
          <a:off x="703326" y="726559"/>
          <a:ext cx="8672051" cy="61314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5383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4142" y="0"/>
            <a:ext cx="9614263" cy="1325563"/>
          </a:xfrm>
        </p:spPr>
        <p:txBody>
          <a:bodyPr/>
          <a:lstStyle/>
          <a:p>
            <a:r>
              <a:rPr lang="en-US" b="1" dirty="0" smtClean="0"/>
              <a:t>Farmed fish prices falling</a:t>
            </a:r>
            <a:endParaRPr lang="en-US" b="1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878761448"/>
              </p:ext>
            </p:extLst>
          </p:nvPr>
        </p:nvGraphicFramePr>
        <p:xfrm>
          <a:off x="1034142" y="1325563"/>
          <a:ext cx="6999515" cy="52973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8412480" y="1356898"/>
            <a:ext cx="3587261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Calibri "/>
                <a:ea typeface="Calibri" panose="020F0502020204030204" pitchFamily="34" charset="0"/>
                <a:cs typeface="Times New Roman" panose="02020603050405020304" pitchFamily="18" charset="0"/>
              </a:rPr>
              <a:t>Monthly nominal retail prices of four farmed and two non-farmed fish species in Bangladesh, January 2012-May </a:t>
            </a:r>
            <a:r>
              <a:rPr lang="en-US" sz="2000" b="1" dirty="0" smtClean="0">
                <a:latin typeface="Calibri "/>
                <a:ea typeface="Calibri" panose="020F0502020204030204" pitchFamily="34" charset="0"/>
                <a:cs typeface="Times New Roman" panose="02020603050405020304" pitchFamily="18" charset="0"/>
              </a:rPr>
              <a:t>2015 </a:t>
            </a:r>
            <a:r>
              <a:rPr lang="en-US" sz="1600" dirty="0" smtClean="0">
                <a:latin typeface="Calibri "/>
                <a:ea typeface="Calibri" panose="020F0502020204030204" pitchFamily="34" charset="0"/>
                <a:cs typeface="Times New Roman" panose="02020603050405020304" pitchFamily="18" charset="0"/>
              </a:rPr>
              <a:t>(Belton et al, 2018)</a:t>
            </a:r>
            <a:endParaRPr lang="en-US" sz="16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85658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Poor consumers eating more farmed fish</a:t>
            </a: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707696"/>
              </p:ext>
            </p:extLst>
          </p:nvPr>
        </p:nvGraphicFramePr>
        <p:xfrm>
          <a:off x="838200" y="1886669"/>
          <a:ext cx="9618148" cy="20293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40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96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96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96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96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96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96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Marine capture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Inland capture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Aquaculture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886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i="1" dirty="0">
                          <a:effectLst/>
                        </a:rPr>
                        <a:t>Poverty group</a:t>
                      </a:r>
                      <a:endParaRPr lang="en-US" sz="2000" i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Change (kg)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Change (%)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Change (kg)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Change (%)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Change (kg)</a:t>
                      </a:r>
                      <a:endParaRPr lang="en-US" sz="20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Change (%)</a:t>
                      </a:r>
                      <a:endParaRPr lang="en-US" sz="20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7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Extreme poor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-0.6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-42.9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-1.4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-34.6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2.3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152.1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9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Moderate poor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-1.0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-42.4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-2.5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-44.1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3.1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114.0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72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Non-poor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0.3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11.4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-2.6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-37.2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4.1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88.2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838200" y="4249254"/>
            <a:ext cx="882831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000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Changes in fish consumption per capita by poverty group and source, 2000-2010 </a:t>
            </a:r>
            <a:r>
              <a:rPr lang="en-GB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(Toufique &amp; Belton, 2014)</a:t>
            </a:r>
            <a:endParaRPr lang="en-US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12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127" y="22658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Production coming from diverse “missing middle” segment of farms (not industrial or backyard)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0403"/>
            <a:ext cx="10515600" cy="4726652"/>
          </a:xfrm>
        </p:spPr>
        <p:txBody>
          <a:bodyPr>
            <a:normAutofit/>
          </a:bodyPr>
          <a:lstStyle/>
          <a:p>
            <a:r>
              <a:rPr lang="en-US" dirty="0" smtClean="0"/>
              <a:t>Highly </a:t>
            </a:r>
            <a:r>
              <a:rPr lang="en-US" dirty="0"/>
              <a:t>commercially </a:t>
            </a:r>
            <a:r>
              <a:rPr lang="en-US" dirty="0" smtClean="0"/>
              <a:t>oriented, span </a:t>
            </a:r>
            <a:r>
              <a:rPr lang="en-US" dirty="0"/>
              <a:t>a broad spectrum of </a:t>
            </a:r>
            <a:r>
              <a:rPr lang="en-US" dirty="0" smtClean="0"/>
              <a:t>scales</a:t>
            </a:r>
          </a:p>
          <a:p>
            <a:r>
              <a:rPr lang="en-US" dirty="0"/>
              <a:t>Have emerged in an unplanned manner, in response to opportunities created by changing patterns of demand</a:t>
            </a:r>
          </a:p>
          <a:p>
            <a:r>
              <a:rPr lang="en-US" dirty="0" smtClean="0"/>
              <a:t>Produce </a:t>
            </a:r>
            <a:r>
              <a:rPr lang="en-US" dirty="0"/>
              <a:t>multiple, predominantly </a:t>
            </a:r>
            <a:r>
              <a:rPr lang="en-GB" dirty="0"/>
              <a:t>low and medium value, species (mostly low-mid tropic level)</a:t>
            </a:r>
          </a:p>
          <a:p>
            <a:r>
              <a:rPr lang="en-US" dirty="0" smtClean="0"/>
              <a:t>Utilize </a:t>
            </a:r>
            <a:r>
              <a:rPr lang="en-US" dirty="0"/>
              <a:t>a diverse range of production technologies (</a:t>
            </a:r>
            <a:r>
              <a:rPr lang="en-US" i="1" dirty="0"/>
              <a:t>but </a:t>
            </a:r>
            <a:r>
              <a:rPr lang="en-US" i="1" dirty="0" smtClean="0"/>
              <a:t>increasingly </a:t>
            </a:r>
            <a:r>
              <a:rPr lang="en-US" i="1" dirty="0"/>
              <a:t>intensifying through use of pelleted </a:t>
            </a:r>
            <a:r>
              <a:rPr lang="en-US" i="1" dirty="0" smtClean="0"/>
              <a:t>feeds</a:t>
            </a:r>
            <a:r>
              <a:rPr lang="en-US" dirty="0" smtClean="0"/>
              <a:t>)</a:t>
            </a:r>
          </a:p>
          <a:p>
            <a:r>
              <a:rPr lang="en-US" dirty="0" smtClean="0"/>
              <a:t>Wide </a:t>
            </a:r>
            <a:r>
              <a:rPr lang="en-US" dirty="0"/>
              <a:t>range and </a:t>
            </a:r>
            <a:r>
              <a:rPr lang="en-US" dirty="0" smtClean="0"/>
              <a:t>intensity </a:t>
            </a:r>
            <a:r>
              <a:rPr lang="en-US" dirty="0"/>
              <a:t>of environmental </a:t>
            </a:r>
            <a:r>
              <a:rPr lang="en-US" dirty="0" smtClean="0"/>
              <a:t>impacts among farming systems, trade-offs </a:t>
            </a:r>
            <a:r>
              <a:rPr lang="en-US" dirty="0"/>
              <a:t>across impact </a:t>
            </a:r>
            <a:r>
              <a:rPr lang="en-US" dirty="0" smtClean="0"/>
              <a:t>categories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53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89" y="114259"/>
            <a:ext cx="11586754" cy="1369134"/>
          </a:xfrm>
          <a:ln w="25400"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/>
              <a:t>Fish farm growth supported by “quiet revolution”, in off-farm value chain, driven </a:t>
            </a:r>
            <a:r>
              <a:rPr lang="en-US" b="1" dirty="0"/>
              <a:t>by </a:t>
            </a:r>
            <a:r>
              <a:rPr lang="en-US" b="1" dirty="0" smtClean="0"/>
              <a:t>mainly by SMEs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8697864" y="2829626"/>
            <a:ext cx="2007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Nurseries + 200%</a:t>
            </a:r>
          </a:p>
          <a:p>
            <a:r>
              <a:rPr lang="en-US" b="1" dirty="0">
                <a:solidFill>
                  <a:schemeClr val="bg1"/>
                </a:solidFill>
              </a:rPr>
              <a:t>Seed traders + 60%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341750"/>
              </p:ext>
            </p:extLst>
          </p:nvPr>
        </p:nvGraphicFramePr>
        <p:xfrm>
          <a:off x="1708728" y="1522127"/>
          <a:ext cx="7855414" cy="452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5819">
                  <a:extLst>
                    <a:ext uri="{9D8B030D-6E8A-4147-A177-3AD203B41FA5}">
                      <a16:colId xmlns:a16="http://schemas.microsoft.com/office/drawing/2014/main" val="2739699042"/>
                    </a:ext>
                  </a:extLst>
                </a:gridCol>
                <a:gridCol w="1349620">
                  <a:extLst>
                    <a:ext uri="{9D8B030D-6E8A-4147-A177-3AD203B41FA5}">
                      <a16:colId xmlns:a16="http://schemas.microsoft.com/office/drawing/2014/main" val="3774021708"/>
                    </a:ext>
                  </a:extLst>
                </a:gridCol>
                <a:gridCol w="1638673">
                  <a:extLst>
                    <a:ext uri="{9D8B030D-6E8A-4147-A177-3AD203B41FA5}">
                      <a16:colId xmlns:a16="http://schemas.microsoft.com/office/drawing/2014/main" val="2590206779"/>
                    </a:ext>
                  </a:extLst>
                </a:gridCol>
                <a:gridCol w="1571302">
                  <a:extLst>
                    <a:ext uri="{9D8B030D-6E8A-4147-A177-3AD203B41FA5}">
                      <a16:colId xmlns:a16="http://schemas.microsoft.com/office/drawing/2014/main" val="3528967291"/>
                    </a:ext>
                  </a:extLst>
                </a:gridCol>
              </a:tblGrid>
              <a:tr h="387927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Enterprise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2006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2016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% change</a:t>
                      </a:r>
                      <a:endParaRPr lang="en-US" sz="2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739246"/>
                  </a:ext>
                </a:extLst>
              </a:tr>
              <a:tr h="373203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Hatchery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30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60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100</a:t>
                      </a:r>
                      <a:endParaRPr lang="en-US" sz="2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828706"/>
                  </a:ext>
                </a:extLst>
              </a:tr>
              <a:tr h="373203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Nursery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501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1538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207</a:t>
                      </a:r>
                      <a:endParaRPr lang="en-US" sz="2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0902707"/>
                  </a:ext>
                </a:extLst>
              </a:tr>
              <a:tr h="373203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Seed trader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166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265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60</a:t>
                      </a:r>
                      <a:endParaRPr lang="en-US" sz="2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1152396"/>
                  </a:ext>
                </a:extLst>
              </a:tr>
              <a:tr h="373203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Pelleted feed trader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5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11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112</a:t>
                      </a:r>
                      <a:endParaRPr lang="en-US" sz="2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858578"/>
                  </a:ext>
                </a:extLst>
              </a:tr>
              <a:tr h="373203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Rice</a:t>
                      </a:r>
                      <a:r>
                        <a:rPr lang="en-US" sz="2100" baseline="0" dirty="0" smtClean="0"/>
                        <a:t> bran/oil cake trader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112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175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56</a:t>
                      </a:r>
                      <a:endParaRPr lang="en-US" sz="2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295259"/>
                  </a:ext>
                </a:extLst>
              </a:tr>
              <a:tr h="373203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Small boats</a:t>
                      </a:r>
                      <a:r>
                        <a:rPr lang="en-US" sz="2100" baseline="0" dirty="0" smtClean="0"/>
                        <a:t> for hire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115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216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88</a:t>
                      </a:r>
                      <a:endParaRPr lang="en-US" sz="2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11678"/>
                  </a:ext>
                </a:extLst>
              </a:tr>
              <a:tr h="373203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Fish</a:t>
                      </a:r>
                      <a:r>
                        <a:rPr lang="en-US" sz="2100" baseline="0" dirty="0" smtClean="0"/>
                        <a:t> trader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46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68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47</a:t>
                      </a:r>
                      <a:endParaRPr lang="en-US" sz="2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4113275"/>
                  </a:ext>
                </a:extLst>
              </a:tr>
              <a:tr h="373203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Ice factory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9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16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82</a:t>
                      </a:r>
                      <a:endParaRPr lang="en-US" sz="2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890950"/>
                  </a:ext>
                </a:extLst>
              </a:tr>
              <a:tr h="373203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Mechanical</a:t>
                      </a:r>
                      <a:r>
                        <a:rPr lang="en-US" sz="2100" baseline="0" dirty="0" smtClean="0"/>
                        <a:t> excavator hire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2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24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961</a:t>
                      </a:r>
                      <a:endParaRPr lang="en-US" sz="2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911339"/>
                  </a:ext>
                </a:extLst>
              </a:tr>
              <a:tr h="373203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Trucks for hire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1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20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1900</a:t>
                      </a:r>
                      <a:endParaRPr lang="en-US" sz="2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7395537"/>
                  </a:ext>
                </a:extLst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8008356" y="1910053"/>
            <a:ext cx="1555786" cy="413835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862596" y="6113417"/>
            <a:ext cx="8463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Inventory </a:t>
            </a:r>
            <a:r>
              <a:rPr lang="en-US" b="1" dirty="0" smtClean="0"/>
              <a:t>of enterprises </a:t>
            </a:r>
            <a:r>
              <a:rPr lang="en-US" b="1" dirty="0"/>
              <a:t>in the aquaculture value chain</a:t>
            </a:r>
            <a:r>
              <a:rPr lang="en-US" b="1" dirty="0" smtClean="0"/>
              <a:t>, in villages with high concentrations of fish farms, Myanmar, 2006-2016 </a:t>
            </a:r>
            <a:r>
              <a:rPr lang="en-US" dirty="0" smtClean="0"/>
              <a:t>(Belton et al, 2018)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75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0036" y="99669"/>
            <a:ext cx="10243654" cy="1325563"/>
          </a:xfrm>
        </p:spPr>
        <p:txBody>
          <a:bodyPr>
            <a:normAutofit/>
          </a:bodyPr>
          <a:lstStyle/>
          <a:p>
            <a:r>
              <a:rPr lang="en-US" b="1" dirty="0" smtClean="0"/>
              <a:t>Main development impacts of aquaculture through employment &amp; income spillovers</a:t>
            </a:r>
            <a:endParaRPr lang="en-US" b="1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2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1062772"/>
              </p:ext>
            </p:extLst>
          </p:nvPr>
        </p:nvGraphicFramePr>
        <p:xfrm>
          <a:off x="1182614" y="1690688"/>
          <a:ext cx="7863840" cy="46828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58090" y="6054205"/>
            <a:ext cx="92876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alibri "/>
              </a:rPr>
              <a:t>Estimated local economy-wide direct and indirect income gains from additional acre of land utilized by large fish farm, small fish farm and crop farm, Myanmar </a:t>
            </a:r>
            <a:r>
              <a:rPr lang="en-US" sz="1600" dirty="0" smtClean="0">
                <a:latin typeface="Calibri "/>
              </a:rPr>
              <a:t>(</a:t>
            </a:r>
            <a:r>
              <a:rPr lang="en-US" sz="1600" dirty="0" err="1" smtClean="0">
                <a:latin typeface="Calibri "/>
              </a:rPr>
              <a:t>Flipski</a:t>
            </a:r>
            <a:r>
              <a:rPr lang="en-US" sz="1600" dirty="0" smtClean="0">
                <a:latin typeface="Calibri "/>
              </a:rPr>
              <a:t> &amp; Belton, 2018)</a:t>
            </a:r>
            <a:endParaRPr lang="en-US" sz="16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93443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171162"/>
            <a:ext cx="10515600" cy="891020"/>
          </a:xfrm>
        </p:spPr>
        <p:txBody>
          <a:bodyPr/>
          <a:lstStyle/>
          <a:p>
            <a:pPr algn="ctr"/>
            <a:r>
              <a:rPr lang="en-US" b="1" dirty="0" smtClean="0"/>
              <a:t>Implications for sustainability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1246910"/>
            <a:ext cx="10744200" cy="545869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Changes in demand in developing countries will drive the future sustainability profile of global aquaculture </a:t>
            </a:r>
          </a:p>
          <a:p>
            <a:r>
              <a:rPr lang="en-US" dirty="0" smtClean="0"/>
              <a:t>Production already concentrated on species will relatively low average impacts, but high variability among culture systems and practices</a:t>
            </a:r>
          </a:p>
          <a:p>
            <a:r>
              <a:rPr lang="en-US" dirty="0" smtClean="0"/>
              <a:t>Diverse aquaculture making contributions to domestic food security and rural economies that may not be captured by planetary boundaries metrics</a:t>
            </a:r>
          </a:p>
          <a:p>
            <a:r>
              <a:rPr lang="en-US" dirty="0" smtClean="0"/>
              <a:t>Need to understand </a:t>
            </a:r>
            <a:r>
              <a:rPr lang="en-US" dirty="0"/>
              <a:t>(environmental, social, economic) impacts </a:t>
            </a:r>
            <a:r>
              <a:rPr lang="en-US" dirty="0" smtClean="0"/>
              <a:t>beyond farm and throughout </a:t>
            </a:r>
            <a:r>
              <a:rPr lang="en-US" dirty="0"/>
              <a:t>value </a:t>
            </a:r>
            <a:r>
              <a:rPr lang="en-US" dirty="0" smtClean="0"/>
              <a:t>chain</a:t>
            </a:r>
          </a:p>
          <a:p>
            <a:r>
              <a:rPr lang="en-US" dirty="0" smtClean="0"/>
              <a:t>Need more/better data, methodological integration of LCA, VCA, economy-wide approaches</a:t>
            </a:r>
            <a:endParaRPr lang="en-US" dirty="0"/>
          </a:p>
          <a:p>
            <a:r>
              <a:rPr lang="en-US" dirty="0" smtClean="0"/>
              <a:t>Biggest environmental sustainability gains </a:t>
            </a:r>
            <a:r>
              <a:rPr lang="en-US" dirty="0"/>
              <a:t>likely to come from improved </a:t>
            </a:r>
            <a:r>
              <a:rPr lang="en-US" dirty="0" smtClean="0"/>
              <a:t>feed </a:t>
            </a:r>
            <a:r>
              <a:rPr lang="en-US" dirty="0"/>
              <a:t>use </a:t>
            </a:r>
            <a:r>
              <a:rPr lang="en-US" dirty="0" smtClean="0"/>
              <a:t>efficiency (better </a:t>
            </a:r>
            <a:r>
              <a:rPr lang="en-US" dirty="0"/>
              <a:t>for </a:t>
            </a:r>
            <a:r>
              <a:rPr lang="en-US" dirty="0" smtClean="0"/>
              <a:t>farmer &amp; environment)</a:t>
            </a:r>
          </a:p>
          <a:p>
            <a:r>
              <a:rPr lang="en-US" dirty="0" smtClean="0"/>
              <a:t>Question of whether the most environmentally efficient models are socially optimal/desirable in terms of ownership &amp; distribution of benefits</a:t>
            </a:r>
          </a:p>
        </p:txBody>
      </p:sp>
    </p:spTree>
    <p:extLst>
      <p:ext uri="{BB962C8B-B14F-4D97-AF65-F5344CB8AC3E}">
        <p14:creationId xmlns:p14="http://schemas.microsoft.com/office/powerpoint/2010/main" val="3696697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10875</TotalTime>
  <Words>634</Words>
  <Application>Microsoft Office PowerPoint</Application>
  <PresentationFormat>Widescreen</PresentationFormat>
  <Paragraphs>133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</vt:lpstr>
      <vt:lpstr>Calibri Light</vt:lpstr>
      <vt:lpstr>Times New Roman</vt:lpstr>
      <vt:lpstr>Office Theme</vt:lpstr>
      <vt:lpstr>Economic and Social Dimensions of Aquaculture Growth:  Implications for Sustainability</vt:lpstr>
      <vt:lpstr>Trends in developing country aquaculture</vt:lpstr>
      <vt:lpstr>Domestic markets dominate</vt:lpstr>
      <vt:lpstr>Farmed fish prices falling</vt:lpstr>
      <vt:lpstr>Poor consumers eating more farmed fish</vt:lpstr>
      <vt:lpstr>Production coming from diverse “missing middle” segment of farms (not industrial or backyard)</vt:lpstr>
      <vt:lpstr>Fish farm growth supported by “quiet revolution”, in off-farm value chain, driven by mainly by SMEs</vt:lpstr>
      <vt:lpstr>Main development impacts of aquaculture through employment &amp; income spillovers</vt:lpstr>
      <vt:lpstr>Implications for sustainability</vt:lpstr>
    </vt:vector>
  </TitlesOfParts>
  <Company>Michigan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Belton</dc:creator>
  <cp:lastModifiedBy>Payne, Kenna</cp:lastModifiedBy>
  <cp:revision>34</cp:revision>
  <dcterms:created xsi:type="dcterms:W3CDTF">2018-02-13T10:27:14Z</dcterms:created>
  <dcterms:modified xsi:type="dcterms:W3CDTF">2018-09-10T15:12:30Z</dcterms:modified>
</cp:coreProperties>
</file>